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notesMasterIdLst>
    <p:notesMasterId r:id="rId11"/>
  </p:notesMasterIdLst>
  <p:handoutMasterIdLst>
    <p:handoutMasterId r:id="rId12"/>
  </p:handoutMasterIdLst>
  <p:sldIdLst>
    <p:sldId id="257" r:id="rId2"/>
    <p:sldId id="259" r:id="rId3"/>
    <p:sldId id="275" r:id="rId4"/>
    <p:sldId id="272" r:id="rId5"/>
    <p:sldId id="279" r:id="rId6"/>
    <p:sldId id="278" r:id="rId7"/>
    <p:sldId id="276" r:id="rId8"/>
    <p:sldId id="269" r:id="rId9"/>
    <p:sldId id="264" r:id="rId10"/>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FFFF"/>
    <a:srgbClr val="EBEEF1"/>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546" autoAdjust="0"/>
    <p:restoredTop sz="68648" autoAdjust="0"/>
  </p:normalViewPr>
  <p:slideViewPr>
    <p:cSldViewPr snapToGrid="0">
      <p:cViewPr varScale="1">
        <p:scale>
          <a:sx n="60" d="100"/>
          <a:sy n="60" d="100"/>
        </p:scale>
        <p:origin x="1807" y="17"/>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25E6332-94BC-4EE7-A69A-886BCB23AD5C}" type="doc">
      <dgm:prSet loTypeId="urn:microsoft.com/office/officeart/2005/8/layout/chevron1" loCatId="process" qsTypeId="urn:microsoft.com/office/officeart/2005/8/quickstyle/simple5" qsCatId="simple" csTypeId="urn:microsoft.com/office/officeart/2005/8/colors/accent1_2" csCatId="accent1" phldr="1"/>
      <dgm:spPr/>
      <dgm:t>
        <a:bodyPr/>
        <a:lstStyle/>
        <a:p>
          <a:endParaRPr lang="en-US"/>
        </a:p>
      </dgm:t>
    </dgm:pt>
    <dgm:pt modelId="{3AE1D9EC-3174-4206-A707-B260BFAC5314}">
      <dgm:prSet phldrT="[Text]" custT="1"/>
      <dgm:spPr/>
      <dgm:t>
        <a:bodyPr/>
        <a:lstStyle/>
        <a:p>
          <a:pPr rtl="0"/>
          <a:r>
            <a:rPr lang="en-US" sz="1400" b="1" dirty="0"/>
            <a:t>~$3.48 M  </a:t>
          </a:r>
          <a:br>
            <a:rPr lang="en-US" sz="1400" b="1" dirty="0"/>
          </a:br>
          <a:r>
            <a:rPr lang="en-US" sz="1400" b="1" dirty="0"/>
            <a:t>Yearly Revenues</a:t>
          </a:r>
        </a:p>
      </dgm:t>
    </dgm:pt>
    <dgm:pt modelId="{29BBFB25-A264-4EAD-AE4A-3085236D10C7}" type="parTrans" cxnId="{122337F8-F52B-4315-B901-F970390030A1}">
      <dgm:prSet/>
      <dgm:spPr/>
      <dgm:t>
        <a:bodyPr/>
        <a:lstStyle/>
        <a:p>
          <a:endParaRPr lang="en-US"/>
        </a:p>
      </dgm:t>
    </dgm:pt>
    <dgm:pt modelId="{C9BAE81F-5800-4FEB-85CF-A93371EB34D2}" type="sibTrans" cxnId="{122337F8-F52B-4315-B901-F970390030A1}">
      <dgm:prSet/>
      <dgm:spPr/>
      <dgm:t>
        <a:bodyPr/>
        <a:lstStyle/>
        <a:p>
          <a:endParaRPr lang="en-US"/>
        </a:p>
      </dgm:t>
    </dgm:pt>
    <dgm:pt modelId="{8B18AE90-79F0-4216-AF1B-3BC7D912997E}">
      <dgm:prSet custT="1"/>
      <dgm:spPr/>
      <dgm:t>
        <a:bodyPr/>
        <a:lstStyle/>
        <a:p>
          <a:pPr rtl="0"/>
          <a:r>
            <a:rPr lang="en-US" sz="1400" b="1" dirty="0">
              <a:effectLst/>
              <a:latin typeface="+mn-lt"/>
              <a:ea typeface="Times New Roman" panose="02020603050405020304" pitchFamily="18" charset="0"/>
              <a:cs typeface="Times New Roman" panose="02020603050405020304" pitchFamily="18" charset="0"/>
            </a:rPr>
            <a:t>$2 M Yearly profit</a:t>
          </a:r>
          <a:endParaRPr lang="en-US" sz="1400" dirty="0">
            <a:latin typeface="+mn-lt"/>
          </a:endParaRPr>
        </a:p>
      </dgm:t>
    </dgm:pt>
    <dgm:pt modelId="{710CF4BE-B125-4B78-8A3E-52F7542808D8}" type="parTrans" cxnId="{23FB37E2-71D6-43E9-B15A-4EA76D313A0E}">
      <dgm:prSet/>
      <dgm:spPr/>
      <dgm:t>
        <a:bodyPr/>
        <a:lstStyle/>
        <a:p>
          <a:endParaRPr lang="en-US"/>
        </a:p>
      </dgm:t>
    </dgm:pt>
    <dgm:pt modelId="{E73DF8B9-3CD5-4ED6-9CE0-7A24CD2EAB1F}" type="sibTrans" cxnId="{23FB37E2-71D6-43E9-B15A-4EA76D313A0E}">
      <dgm:prSet/>
      <dgm:spPr/>
      <dgm:t>
        <a:bodyPr/>
        <a:lstStyle/>
        <a:p>
          <a:endParaRPr lang="en-US"/>
        </a:p>
      </dgm:t>
    </dgm:pt>
    <dgm:pt modelId="{B39AEACE-0D23-409C-B36D-DFB67951EA93}">
      <dgm:prSet custT="1"/>
      <dgm:spPr>
        <a:gradFill rotWithShape="0">
          <a:gsLst>
            <a:gs pos="0">
              <a:schemeClr val="accent1">
                <a:lumMod val="40000"/>
                <a:lumOff val="60000"/>
              </a:schemeClr>
            </a:gs>
            <a:gs pos="100000">
              <a:schemeClr val="accent1">
                <a:hueOff val="0"/>
                <a:satOff val="0"/>
                <a:lumOff val="0"/>
                <a:alphaOff val="0"/>
                <a:shade val="87000"/>
                <a:satMod val="125000"/>
              </a:schemeClr>
            </a:gs>
            <a:gs pos="10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gradFill>
      </dgm:spPr>
      <dgm:t>
        <a:bodyPr/>
        <a:lstStyle/>
        <a:p>
          <a:pPr rtl="0"/>
          <a:r>
            <a:rPr lang="en-US" sz="1300" dirty="0">
              <a:solidFill>
                <a:schemeClr val="tx1"/>
              </a:solidFill>
            </a:rPr>
            <a:t>- 1.45 M </a:t>
          </a:r>
          <a:br>
            <a:rPr lang="en-US" sz="1300" dirty="0">
              <a:solidFill>
                <a:schemeClr val="tx1"/>
              </a:solidFill>
            </a:rPr>
          </a:br>
          <a:r>
            <a:rPr lang="en-US" sz="1300" dirty="0">
              <a:solidFill>
                <a:schemeClr val="tx1"/>
              </a:solidFill>
            </a:rPr>
            <a:t>Chair-lift</a:t>
          </a:r>
          <a:br>
            <a:rPr lang="en-US" sz="1300" dirty="0">
              <a:solidFill>
                <a:schemeClr val="tx1"/>
              </a:solidFill>
            </a:rPr>
          </a:br>
          <a:r>
            <a:rPr lang="en-US" sz="1300" b="1" dirty="0">
              <a:solidFill>
                <a:schemeClr val="tx1"/>
              </a:solidFill>
            </a:rPr>
            <a:t>Operational Cost</a:t>
          </a:r>
        </a:p>
      </dgm:t>
    </dgm:pt>
    <dgm:pt modelId="{F8498BFC-7BBF-4649-846E-F7D353A842F1}" type="parTrans" cxnId="{D50744F8-3CF2-46D3-9BFB-4D3DEF6AE182}">
      <dgm:prSet/>
      <dgm:spPr/>
      <dgm:t>
        <a:bodyPr/>
        <a:lstStyle/>
        <a:p>
          <a:endParaRPr lang="en-US"/>
        </a:p>
      </dgm:t>
    </dgm:pt>
    <dgm:pt modelId="{EF102C20-118B-4EFD-8456-2521FBE47C1A}" type="sibTrans" cxnId="{D50744F8-3CF2-46D3-9BFB-4D3DEF6AE182}">
      <dgm:prSet/>
      <dgm:spPr/>
      <dgm:t>
        <a:bodyPr/>
        <a:lstStyle/>
        <a:p>
          <a:endParaRPr lang="en-US"/>
        </a:p>
      </dgm:t>
    </dgm:pt>
    <dgm:pt modelId="{29754537-5900-430D-B331-4EA39DCBEAB8}">
      <dgm:prSet custT="1"/>
      <dgm:spPr/>
      <dgm:t>
        <a:bodyPr/>
        <a:lstStyle/>
        <a:p>
          <a:pPr rtl="0"/>
          <a:r>
            <a:rPr lang="en-US" sz="1400" b="1" dirty="0"/>
            <a:t>~$1.99 Increase in ticket price</a:t>
          </a:r>
        </a:p>
      </dgm:t>
    </dgm:pt>
    <dgm:pt modelId="{55F25AF7-51FE-4C5E-9419-62E75A1D6AE4}" type="parTrans" cxnId="{9CAE7EF8-2834-4537-9296-2D765215F0A0}">
      <dgm:prSet/>
      <dgm:spPr/>
      <dgm:t>
        <a:bodyPr/>
        <a:lstStyle/>
        <a:p>
          <a:endParaRPr lang="en-US"/>
        </a:p>
      </dgm:t>
    </dgm:pt>
    <dgm:pt modelId="{64809E01-2B07-457D-A16E-34E7BC37482E}" type="sibTrans" cxnId="{9CAE7EF8-2834-4537-9296-2D765215F0A0}">
      <dgm:prSet/>
      <dgm:spPr/>
      <dgm:t>
        <a:bodyPr/>
        <a:lstStyle/>
        <a:p>
          <a:endParaRPr lang="en-US"/>
        </a:p>
      </dgm:t>
    </dgm:pt>
    <dgm:pt modelId="{42B43D4C-4072-4DF8-BDB7-58AF3E45887C}" type="pres">
      <dgm:prSet presAssocID="{E25E6332-94BC-4EE7-A69A-886BCB23AD5C}" presName="Name0" presStyleCnt="0">
        <dgm:presLayoutVars>
          <dgm:dir/>
          <dgm:animLvl val="lvl"/>
          <dgm:resizeHandles val="exact"/>
        </dgm:presLayoutVars>
      </dgm:prSet>
      <dgm:spPr/>
    </dgm:pt>
    <dgm:pt modelId="{ABE0B8C7-481F-4F62-AD97-EBF02CC24D78}" type="pres">
      <dgm:prSet presAssocID="{29754537-5900-430D-B331-4EA39DCBEAB8}" presName="parTxOnly" presStyleLbl="node1" presStyleIdx="0" presStyleCnt="4" custScaleX="228884" custScaleY="236312" custLinFactX="73134" custLinFactNeighborX="100000" custLinFactNeighborY="-90">
        <dgm:presLayoutVars>
          <dgm:chMax val="0"/>
          <dgm:chPref val="0"/>
          <dgm:bulletEnabled val="1"/>
        </dgm:presLayoutVars>
      </dgm:prSet>
      <dgm:spPr/>
    </dgm:pt>
    <dgm:pt modelId="{771C9AEA-027E-4506-81F7-5908FC44F896}" type="pres">
      <dgm:prSet presAssocID="{64809E01-2B07-457D-A16E-34E7BC37482E}" presName="parTxOnlySpace" presStyleCnt="0"/>
      <dgm:spPr/>
    </dgm:pt>
    <dgm:pt modelId="{C63D7DE7-8828-4062-88D1-09D7F9CC58A1}" type="pres">
      <dgm:prSet presAssocID="{3AE1D9EC-3174-4206-A707-B260BFAC5314}" presName="parTxOnly" presStyleLbl="node1" presStyleIdx="1" presStyleCnt="4" custScaleX="231455" custScaleY="234270" custLinFactX="46698" custLinFactNeighborX="100000" custLinFactNeighborY="-2">
        <dgm:presLayoutVars>
          <dgm:chMax val="0"/>
          <dgm:chPref val="0"/>
          <dgm:bulletEnabled val="1"/>
        </dgm:presLayoutVars>
      </dgm:prSet>
      <dgm:spPr/>
    </dgm:pt>
    <dgm:pt modelId="{E9413F51-234E-4502-89C1-F203EA17631B}" type="pres">
      <dgm:prSet presAssocID="{C9BAE81F-5800-4FEB-85CF-A93371EB34D2}" presName="parTxOnlySpace" presStyleCnt="0"/>
      <dgm:spPr/>
    </dgm:pt>
    <dgm:pt modelId="{FBF6B60D-79D5-4934-961F-0C661D290D73}" type="pres">
      <dgm:prSet presAssocID="{B39AEACE-0D23-409C-B36D-DFB67951EA93}" presName="parTxOnly" presStyleLbl="node1" presStyleIdx="2" presStyleCnt="4" custScaleX="268137" custScaleY="237834" custLinFactX="16963" custLinFactNeighborX="100000">
        <dgm:presLayoutVars>
          <dgm:chMax val="0"/>
          <dgm:chPref val="0"/>
          <dgm:bulletEnabled val="1"/>
        </dgm:presLayoutVars>
      </dgm:prSet>
      <dgm:spPr/>
    </dgm:pt>
    <dgm:pt modelId="{7B777534-A719-45A5-9BEB-690581BC1A0F}" type="pres">
      <dgm:prSet presAssocID="{EF102C20-118B-4EFD-8456-2521FBE47C1A}" presName="parTxOnlySpace" presStyleCnt="0"/>
      <dgm:spPr/>
    </dgm:pt>
    <dgm:pt modelId="{CF4798E8-E5BC-49A8-96A0-17C0D15B5946}" type="pres">
      <dgm:prSet presAssocID="{8B18AE90-79F0-4216-AF1B-3BC7D912997E}" presName="parTxOnly" presStyleLbl="node1" presStyleIdx="3" presStyleCnt="4" custScaleX="217512" custScaleY="236779" custLinFactNeighborX="248" custLinFactNeighborY="-469">
        <dgm:presLayoutVars>
          <dgm:chMax val="0"/>
          <dgm:chPref val="0"/>
          <dgm:bulletEnabled val="1"/>
        </dgm:presLayoutVars>
      </dgm:prSet>
      <dgm:spPr/>
    </dgm:pt>
  </dgm:ptLst>
  <dgm:cxnLst>
    <dgm:cxn modelId="{4C6B4395-6AE4-4DBF-AE31-ACBA058FFE2F}" type="presOf" srcId="{B39AEACE-0D23-409C-B36D-DFB67951EA93}" destId="{FBF6B60D-79D5-4934-961F-0C661D290D73}" srcOrd="0" destOrd="0" presId="urn:microsoft.com/office/officeart/2005/8/layout/chevron1"/>
    <dgm:cxn modelId="{307B9AA8-A6FA-4014-AED2-48FB78509984}" type="presOf" srcId="{3AE1D9EC-3174-4206-A707-B260BFAC5314}" destId="{C63D7DE7-8828-4062-88D1-09D7F9CC58A1}" srcOrd="0" destOrd="0" presId="urn:microsoft.com/office/officeart/2005/8/layout/chevron1"/>
    <dgm:cxn modelId="{C5D76AD0-7406-4B3F-8517-7BB73FD8C361}" type="presOf" srcId="{29754537-5900-430D-B331-4EA39DCBEAB8}" destId="{ABE0B8C7-481F-4F62-AD97-EBF02CC24D78}" srcOrd="0" destOrd="0" presId="urn:microsoft.com/office/officeart/2005/8/layout/chevron1"/>
    <dgm:cxn modelId="{23FB37E2-71D6-43E9-B15A-4EA76D313A0E}" srcId="{E25E6332-94BC-4EE7-A69A-886BCB23AD5C}" destId="{8B18AE90-79F0-4216-AF1B-3BC7D912997E}" srcOrd="3" destOrd="0" parTransId="{710CF4BE-B125-4B78-8A3E-52F7542808D8}" sibTransId="{E73DF8B9-3CD5-4ED6-9CE0-7A24CD2EAB1F}"/>
    <dgm:cxn modelId="{F7B7F9E7-1C7D-4B29-BA87-6CD0A887E4F5}" type="presOf" srcId="{E25E6332-94BC-4EE7-A69A-886BCB23AD5C}" destId="{42B43D4C-4072-4DF8-BDB7-58AF3E45887C}" srcOrd="0" destOrd="0" presId="urn:microsoft.com/office/officeart/2005/8/layout/chevron1"/>
    <dgm:cxn modelId="{88D1AEEA-83B0-4274-9BC8-002885FCCAFF}" type="presOf" srcId="{8B18AE90-79F0-4216-AF1B-3BC7D912997E}" destId="{CF4798E8-E5BC-49A8-96A0-17C0D15B5946}" srcOrd="0" destOrd="0" presId="urn:microsoft.com/office/officeart/2005/8/layout/chevron1"/>
    <dgm:cxn modelId="{122337F8-F52B-4315-B901-F970390030A1}" srcId="{E25E6332-94BC-4EE7-A69A-886BCB23AD5C}" destId="{3AE1D9EC-3174-4206-A707-B260BFAC5314}" srcOrd="1" destOrd="0" parTransId="{29BBFB25-A264-4EAD-AE4A-3085236D10C7}" sibTransId="{C9BAE81F-5800-4FEB-85CF-A93371EB34D2}"/>
    <dgm:cxn modelId="{D50744F8-3CF2-46D3-9BFB-4D3DEF6AE182}" srcId="{E25E6332-94BC-4EE7-A69A-886BCB23AD5C}" destId="{B39AEACE-0D23-409C-B36D-DFB67951EA93}" srcOrd="2" destOrd="0" parTransId="{F8498BFC-7BBF-4649-846E-F7D353A842F1}" sibTransId="{EF102C20-118B-4EFD-8456-2521FBE47C1A}"/>
    <dgm:cxn modelId="{9CAE7EF8-2834-4537-9296-2D765215F0A0}" srcId="{E25E6332-94BC-4EE7-A69A-886BCB23AD5C}" destId="{29754537-5900-430D-B331-4EA39DCBEAB8}" srcOrd="0" destOrd="0" parTransId="{55F25AF7-51FE-4C5E-9419-62E75A1D6AE4}" sibTransId="{64809E01-2B07-457D-A16E-34E7BC37482E}"/>
    <dgm:cxn modelId="{C5364A67-1807-4542-B267-D080620D05AF}" type="presParOf" srcId="{42B43D4C-4072-4DF8-BDB7-58AF3E45887C}" destId="{ABE0B8C7-481F-4F62-AD97-EBF02CC24D78}" srcOrd="0" destOrd="0" presId="urn:microsoft.com/office/officeart/2005/8/layout/chevron1"/>
    <dgm:cxn modelId="{60E1A822-6AD5-4181-955D-60125791046C}" type="presParOf" srcId="{42B43D4C-4072-4DF8-BDB7-58AF3E45887C}" destId="{771C9AEA-027E-4506-81F7-5908FC44F896}" srcOrd="1" destOrd="0" presId="urn:microsoft.com/office/officeart/2005/8/layout/chevron1"/>
    <dgm:cxn modelId="{129991A1-FB77-4EF9-ADBB-FBC593FA62DB}" type="presParOf" srcId="{42B43D4C-4072-4DF8-BDB7-58AF3E45887C}" destId="{C63D7DE7-8828-4062-88D1-09D7F9CC58A1}" srcOrd="2" destOrd="0" presId="urn:microsoft.com/office/officeart/2005/8/layout/chevron1"/>
    <dgm:cxn modelId="{228CEE2B-C923-4418-8B8D-785B93DAF4B2}" type="presParOf" srcId="{42B43D4C-4072-4DF8-BDB7-58AF3E45887C}" destId="{E9413F51-234E-4502-89C1-F203EA17631B}" srcOrd="3" destOrd="0" presId="urn:microsoft.com/office/officeart/2005/8/layout/chevron1"/>
    <dgm:cxn modelId="{CCF376ED-008C-4C3E-B824-83DF5FE50815}" type="presParOf" srcId="{42B43D4C-4072-4DF8-BDB7-58AF3E45887C}" destId="{FBF6B60D-79D5-4934-961F-0C661D290D73}" srcOrd="4" destOrd="0" presId="urn:microsoft.com/office/officeart/2005/8/layout/chevron1"/>
    <dgm:cxn modelId="{8DD1F0FB-BF7B-4234-9B76-65986A2FE289}" type="presParOf" srcId="{42B43D4C-4072-4DF8-BDB7-58AF3E45887C}" destId="{7B777534-A719-45A5-9BEB-690581BC1A0F}" srcOrd="5" destOrd="0" presId="urn:microsoft.com/office/officeart/2005/8/layout/chevron1"/>
    <dgm:cxn modelId="{A46F03AA-F4ED-4C24-B284-CD3B1F80143C}" type="presParOf" srcId="{42B43D4C-4072-4DF8-BDB7-58AF3E45887C}" destId="{CF4798E8-E5BC-49A8-96A0-17C0D15B5946}"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772F7F1-6998-472D-9D72-586076D95124}"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6A1DB8E7-7BFF-4BA3-9FB8-8CF271ECCBF5}">
      <dgm:prSet phldrT="[Text]" custT="1"/>
      <dgm:spPr/>
      <dgm:t>
        <a:bodyPr/>
        <a:lstStyle/>
        <a:p>
          <a:pPr rtl="0"/>
          <a:r>
            <a:rPr lang="en-US" sz="2300" b="1" dirty="0">
              <a:solidFill>
                <a:srgbClr val="000000"/>
              </a:solidFill>
              <a:effectLst/>
              <a:latin typeface="Times New Roman" panose="02020603050405020304" pitchFamily="18" charset="0"/>
              <a:ea typeface="Times New Roman" panose="02020603050405020304" pitchFamily="18" charset="0"/>
            </a:rPr>
            <a:t>Our Model considers all resorts within all the given states, </a:t>
          </a:r>
          <a:r>
            <a:rPr lang="en-US" sz="2300" b="1" dirty="0">
              <a:solidFill>
                <a:schemeClr val="bg1"/>
              </a:solidFill>
              <a:effectLst/>
              <a:latin typeface="Times New Roman" panose="02020603050405020304" pitchFamily="18" charset="0"/>
              <a:ea typeface="Times New Roman" panose="02020603050405020304" pitchFamily="18" charset="0"/>
            </a:rPr>
            <a:t>together</a:t>
          </a:r>
          <a:endParaRPr lang="en-US" sz="2300" b="1" dirty="0">
            <a:solidFill>
              <a:schemeClr val="bg1"/>
            </a:solidFill>
          </a:endParaRPr>
        </a:p>
      </dgm:t>
    </dgm:pt>
    <dgm:pt modelId="{327B0084-7591-40CD-A716-7F155836A192}" type="parTrans" cxnId="{63C67320-D8A5-49E2-A227-C6EDE2519509}">
      <dgm:prSet/>
      <dgm:spPr/>
      <dgm:t>
        <a:bodyPr/>
        <a:lstStyle/>
        <a:p>
          <a:endParaRPr lang="en-US"/>
        </a:p>
      </dgm:t>
    </dgm:pt>
    <dgm:pt modelId="{FE02F4B4-C48F-4987-BE0A-AC5CEC6F820D}" type="sibTrans" cxnId="{63C67320-D8A5-49E2-A227-C6EDE2519509}">
      <dgm:prSet/>
      <dgm:spPr/>
      <dgm:t>
        <a:bodyPr/>
        <a:lstStyle/>
        <a:p>
          <a:endParaRPr lang="en-US"/>
        </a:p>
      </dgm:t>
    </dgm:pt>
    <dgm:pt modelId="{9507A55D-1546-4213-B5E5-5508303EA805}">
      <dgm:prSet phldrT="[Text]" custT="1"/>
      <dgm:spPr/>
      <dgm:t>
        <a:bodyPr/>
        <a:lstStyle/>
        <a:p>
          <a:pPr rtl="0"/>
          <a:r>
            <a:rPr lang="en-US" sz="1700" dirty="0">
              <a:solidFill>
                <a:srgbClr val="000000"/>
              </a:solidFill>
              <a:effectLst/>
              <a:latin typeface="Times New Roman" panose="02020603050405020304" pitchFamily="18" charset="0"/>
              <a:ea typeface="Times New Roman" panose="02020603050405020304" pitchFamily="18" charset="0"/>
            </a:rPr>
            <a:t>All provided resorts belonging to the same  market share</a:t>
          </a:r>
          <a:br>
            <a:rPr lang="en-US" sz="1700" dirty="0">
              <a:solidFill>
                <a:srgbClr val="000000"/>
              </a:solidFill>
              <a:effectLst/>
              <a:latin typeface="Times New Roman" panose="02020603050405020304" pitchFamily="18" charset="0"/>
              <a:ea typeface="Times New Roman" panose="02020603050405020304" pitchFamily="18" charset="0"/>
            </a:rPr>
          </a:br>
          <a:endParaRPr lang="en-US" sz="1700" dirty="0"/>
        </a:p>
      </dgm:t>
    </dgm:pt>
    <dgm:pt modelId="{67AAC094-76D3-4227-9ED0-BEA4CF1A5A26}" type="parTrans" cxnId="{A2761614-A186-4018-811D-CADDC44BAE3C}">
      <dgm:prSet/>
      <dgm:spPr/>
      <dgm:t>
        <a:bodyPr/>
        <a:lstStyle/>
        <a:p>
          <a:endParaRPr lang="en-US"/>
        </a:p>
      </dgm:t>
    </dgm:pt>
    <dgm:pt modelId="{D1B11082-7F50-45ED-A4CF-AE6EC9B5DD01}" type="sibTrans" cxnId="{A2761614-A186-4018-811D-CADDC44BAE3C}">
      <dgm:prSet/>
      <dgm:spPr/>
      <dgm:t>
        <a:bodyPr/>
        <a:lstStyle/>
        <a:p>
          <a:endParaRPr lang="en-US"/>
        </a:p>
      </dgm:t>
    </dgm:pt>
    <dgm:pt modelId="{239D2660-84B5-421C-93B8-7B3575E64134}">
      <dgm:prSet phldrT="[Text]" custT="1"/>
      <dgm:spPr/>
      <dgm:t>
        <a:bodyPr/>
        <a:lstStyle/>
        <a:p>
          <a:r>
            <a:rPr lang="en-US" sz="23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Our Model focuses only on predicting </a:t>
          </a:r>
          <a:r>
            <a:rPr lang="en-US" sz="23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weekend ticket prices</a:t>
          </a:r>
          <a:endParaRPr lang="en-US" sz="2300" dirty="0">
            <a:solidFill>
              <a:schemeClr val="bg1"/>
            </a:solidFill>
          </a:endParaRPr>
        </a:p>
      </dgm:t>
    </dgm:pt>
    <dgm:pt modelId="{0A111C04-EEF6-4FF5-B1D3-8F9025BE5BC8}" type="parTrans" cxnId="{08A7AAD6-2477-4EFD-AD75-0BBB6E3FBBA0}">
      <dgm:prSet/>
      <dgm:spPr/>
      <dgm:t>
        <a:bodyPr/>
        <a:lstStyle/>
        <a:p>
          <a:endParaRPr lang="en-US"/>
        </a:p>
      </dgm:t>
    </dgm:pt>
    <dgm:pt modelId="{9523DEDB-2966-4822-A899-010D6198C129}" type="sibTrans" cxnId="{08A7AAD6-2477-4EFD-AD75-0BBB6E3FBBA0}">
      <dgm:prSet/>
      <dgm:spPr/>
      <dgm:t>
        <a:bodyPr/>
        <a:lstStyle/>
        <a:p>
          <a:endParaRPr lang="en-US"/>
        </a:p>
      </dgm:t>
    </dgm:pt>
    <dgm:pt modelId="{9899CD97-436B-4982-B93D-997FCDB5A407}">
      <dgm:prSet phldrT="[Text]" custT="1"/>
      <dgm:spPr/>
      <dgm:t>
        <a:bodyPr/>
        <a:lstStyle/>
        <a:p>
          <a:pPr>
            <a:lnSpc>
              <a:spcPct val="100000"/>
            </a:lnSpc>
          </a:pPr>
          <a:r>
            <a:rPr lang="en-US" sz="1700" dirty="0">
              <a:effectLst/>
              <a:latin typeface="Times New Roman" panose="02020603050405020304" pitchFamily="18" charset="0"/>
              <a:ea typeface="Times New Roman" panose="02020603050405020304" pitchFamily="18" charset="0"/>
            </a:rPr>
            <a:t>In Montana it is customary to match weekend and weekday ticket prices</a:t>
          </a:r>
          <a:endParaRPr lang="en-US" sz="1700" dirty="0"/>
        </a:p>
      </dgm:t>
    </dgm:pt>
    <dgm:pt modelId="{FFC0F3CB-08B1-4462-A4CB-48BBAE5E5767}" type="parTrans" cxnId="{59370246-1399-4564-85EC-149262F5B2B0}">
      <dgm:prSet/>
      <dgm:spPr/>
      <dgm:t>
        <a:bodyPr/>
        <a:lstStyle/>
        <a:p>
          <a:endParaRPr lang="en-US"/>
        </a:p>
      </dgm:t>
    </dgm:pt>
    <dgm:pt modelId="{0040392C-9D53-46B6-A624-9F7A0921FCDF}" type="sibTrans" cxnId="{59370246-1399-4564-85EC-149262F5B2B0}">
      <dgm:prSet/>
      <dgm:spPr/>
      <dgm:t>
        <a:bodyPr/>
        <a:lstStyle/>
        <a:p>
          <a:endParaRPr lang="en-US"/>
        </a:p>
      </dgm:t>
    </dgm:pt>
    <dgm:pt modelId="{11E24F17-C6EA-42B7-8E3D-A3B31B96C41A}">
      <dgm:prSet/>
      <dgm:spPr/>
      <dgm:t>
        <a:bodyPr/>
        <a:lstStyle/>
        <a:p>
          <a:pPr rtl="0">
            <a:lnSpc>
              <a:spcPct val="90000"/>
            </a:lnSpc>
          </a:pPr>
          <a:endParaRPr lang="en-US" sz="2300" dirty="0"/>
        </a:p>
      </dgm:t>
    </dgm:pt>
    <dgm:pt modelId="{87478DE0-F8B7-4BA4-9BE1-14A5E1A5537C}" type="parTrans" cxnId="{F8865C7C-3247-48A1-8C3E-8071CD7C95F7}">
      <dgm:prSet/>
      <dgm:spPr/>
      <dgm:t>
        <a:bodyPr/>
        <a:lstStyle/>
        <a:p>
          <a:endParaRPr lang="en-US"/>
        </a:p>
      </dgm:t>
    </dgm:pt>
    <dgm:pt modelId="{49F94A13-67C8-4FF2-8E92-721DE1F6F5BB}" type="sibTrans" cxnId="{F8865C7C-3247-48A1-8C3E-8071CD7C95F7}">
      <dgm:prSet/>
      <dgm:spPr/>
      <dgm:t>
        <a:bodyPr/>
        <a:lstStyle/>
        <a:p>
          <a:endParaRPr lang="en-US"/>
        </a:p>
      </dgm:t>
    </dgm:pt>
    <dgm:pt modelId="{BF8F8B4D-856D-4D99-8909-D22A050DDB63}">
      <dgm:prSet phldrT="[Text]" custT="1"/>
      <dgm:spPr/>
      <dgm:t>
        <a:bodyPr/>
        <a:lstStyle/>
        <a:p>
          <a:pPr rtl="0"/>
          <a:r>
            <a:rPr lang="en-US" sz="2300" b="1" dirty="0">
              <a:solidFill>
                <a:schemeClr val="tx1"/>
              </a:solidFill>
              <a:latin typeface="Times New Roman" panose="02020603050405020304" pitchFamily="18" charset="0"/>
              <a:cs typeface="Times New Roman" panose="02020603050405020304" pitchFamily="18" charset="0"/>
            </a:rPr>
            <a:t>After deriving state-wise statistic features out of 330 resort records, Our Model uses </a:t>
          </a:r>
          <a:r>
            <a:rPr lang="en-US" sz="2300" b="1" dirty="0">
              <a:solidFill>
                <a:schemeClr val="bg1"/>
              </a:solidFill>
              <a:latin typeface="Times New Roman" panose="02020603050405020304" pitchFamily="18" charset="0"/>
              <a:cs typeface="Times New Roman" panose="02020603050405020304" pitchFamily="18" charset="0"/>
            </a:rPr>
            <a:t>277 resort records</a:t>
          </a:r>
        </a:p>
      </dgm:t>
    </dgm:pt>
    <dgm:pt modelId="{E6762469-60B9-4EDD-98C1-C72EB21B5AD8}" type="parTrans" cxnId="{2FC401E1-E6A4-4B3E-BDA1-0A4CC9A435CA}">
      <dgm:prSet/>
      <dgm:spPr/>
      <dgm:t>
        <a:bodyPr/>
        <a:lstStyle/>
        <a:p>
          <a:endParaRPr lang="en-US"/>
        </a:p>
      </dgm:t>
    </dgm:pt>
    <dgm:pt modelId="{EA1906FE-F145-4F0C-8469-C050D48C1F6F}" type="sibTrans" cxnId="{2FC401E1-E6A4-4B3E-BDA1-0A4CC9A435CA}">
      <dgm:prSet/>
      <dgm:spPr/>
      <dgm:t>
        <a:bodyPr/>
        <a:lstStyle/>
        <a:p>
          <a:endParaRPr lang="en-US"/>
        </a:p>
      </dgm:t>
    </dgm:pt>
    <dgm:pt modelId="{7DE25940-87B6-4204-A2F1-7ACE78D050DE}">
      <dgm:prSet phldrT="[Text]"/>
      <dgm:spPr/>
      <dgm:t>
        <a:bodyPr/>
        <a:lstStyle/>
        <a:p>
          <a:pPr rtl="0">
            <a:lnSpc>
              <a:spcPct val="150000"/>
            </a:lnSpc>
          </a:pPr>
          <a:r>
            <a:rPr lang="en-US" dirty="0"/>
            <a:t>Dropped </a:t>
          </a:r>
          <a:r>
            <a:rPr lang="en-US" b="1" dirty="0"/>
            <a:t>all rows with missing price information</a:t>
          </a:r>
          <a:endParaRPr lang="en-US" dirty="0"/>
        </a:p>
      </dgm:t>
    </dgm:pt>
    <dgm:pt modelId="{C5800C3D-3EDF-4470-B703-7C36EA529BA0}" type="parTrans" cxnId="{69EF0A93-0021-4B25-AA3D-6458BC9D4BD0}">
      <dgm:prSet/>
      <dgm:spPr/>
      <dgm:t>
        <a:bodyPr/>
        <a:lstStyle/>
        <a:p>
          <a:endParaRPr lang="en-US"/>
        </a:p>
      </dgm:t>
    </dgm:pt>
    <dgm:pt modelId="{F6ECF4D4-D82C-40A1-A2A4-52D6BB27F85C}" type="sibTrans" cxnId="{69EF0A93-0021-4B25-AA3D-6458BC9D4BD0}">
      <dgm:prSet/>
      <dgm:spPr/>
      <dgm:t>
        <a:bodyPr/>
        <a:lstStyle/>
        <a:p>
          <a:endParaRPr lang="en-US"/>
        </a:p>
      </dgm:t>
    </dgm:pt>
    <dgm:pt modelId="{1980550F-F57B-4B1D-B353-AD4613237160}">
      <dgm:prSet phldrT="[Text]" custT="1"/>
      <dgm:spPr/>
      <dgm:t>
        <a:bodyPr/>
        <a:lstStyle/>
        <a:p>
          <a:r>
            <a:rPr lang="en-US" sz="1700" dirty="0">
              <a:solidFill>
                <a:schemeClr val="tx1"/>
              </a:solidFill>
              <a:effectLst/>
              <a:latin typeface="Times New Roman" panose="02020603050405020304" pitchFamily="18" charset="0"/>
              <a:ea typeface="Times New Roman" panose="02020603050405020304" pitchFamily="18" charset="0"/>
            </a:rPr>
            <a:t>No clear grouping that would justify for treating states differently </a:t>
          </a:r>
          <a:endParaRPr lang="en-US" sz="1700" dirty="0">
            <a:solidFill>
              <a:schemeClr val="tx1"/>
            </a:solidFill>
          </a:endParaRPr>
        </a:p>
      </dgm:t>
    </dgm:pt>
    <dgm:pt modelId="{EC576725-FBC8-4DA6-B0D3-D66995579F6C}" type="parTrans" cxnId="{5CC75CEF-10DC-45C0-9683-A6E9B02FDA7B}">
      <dgm:prSet/>
      <dgm:spPr/>
      <dgm:t>
        <a:bodyPr/>
        <a:lstStyle/>
        <a:p>
          <a:endParaRPr lang="en-US"/>
        </a:p>
      </dgm:t>
    </dgm:pt>
    <dgm:pt modelId="{916A759B-7D77-494C-A15C-82F1D2694A08}" type="sibTrans" cxnId="{5CC75CEF-10DC-45C0-9683-A6E9B02FDA7B}">
      <dgm:prSet/>
      <dgm:spPr/>
      <dgm:t>
        <a:bodyPr/>
        <a:lstStyle/>
        <a:p>
          <a:endParaRPr lang="en-US"/>
        </a:p>
      </dgm:t>
    </dgm:pt>
    <dgm:pt modelId="{2F0E72E1-14A6-441D-AD84-0C9BD5655264}">
      <dgm:prSet phldrT="[Text]" custT="1"/>
      <dgm:spPr/>
      <dgm:t>
        <a:bodyPr/>
        <a:lstStyle/>
        <a:p>
          <a:pPr>
            <a:lnSpc>
              <a:spcPct val="100000"/>
            </a:lnSpc>
          </a:pPr>
          <a:r>
            <a:rPr lang="en-US" sz="1700" dirty="0">
              <a:solidFill>
                <a:srgbClr val="000000"/>
              </a:solidFill>
              <a:effectLst/>
              <a:latin typeface="Times New Roman" panose="02020603050405020304" pitchFamily="18" charset="0"/>
              <a:ea typeface="Times New Roman" panose="02020603050405020304" pitchFamily="18" charset="0"/>
            </a:rPr>
            <a:t>Weekend prices have the least missing values of the two</a:t>
          </a:r>
          <a:endParaRPr lang="en-US" sz="1700" dirty="0"/>
        </a:p>
      </dgm:t>
    </dgm:pt>
    <dgm:pt modelId="{5DC1D84D-12CF-4274-82FB-2D5A082536BE}" type="parTrans" cxnId="{B532A3BF-1ED4-4510-A7C4-7799FB638DE6}">
      <dgm:prSet/>
      <dgm:spPr/>
      <dgm:t>
        <a:bodyPr/>
        <a:lstStyle/>
        <a:p>
          <a:endParaRPr lang="en-US"/>
        </a:p>
      </dgm:t>
    </dgm:pt>
    <dgm:pt modelId="{EDEA55D2-6D3A-44C4-B25D-5AFB8A285EF2}" type="sibTrans" cxnId="{B532A3BF-1ED4-4510-A7C4-7799FB638DE6}">
      <dgm:prSet/>
      <dgm:spPr/>
      <dgm:t>
        <a:bodyPr/>
        <a:lstStyle/>
        <a:p>
          <a:endParaRPr lang="en-US"/>
        </a:p>
      </dgm:t>
    </dgm:pt>
    <dgm:pt modelId="{88EE633A-1197-4DF8-BF05-06D80F99AADE}">
      <dgm:prSet phldrT="[Text]"/>
      <dgm:spPr/>
      <dgm:t>
        <a:bodyPr/>
        <a:lstStyle/>
        <a:p>
          <a:pPr rtl="0">
            <a:lnSpc>
              <a:spcPct val="150000"/>
            </a:lnSpc>
          </a:pPr>
          <a:r>
            <a:rPr lang="en-US" dirty="0"/>
            <a:t>Dropping another resort record for unclear data</a:t>
          </a:r>
        </a:p>
      </dgm:t>
    </dgm:pt>
    <dgm:pt modelId="{1DE93518-0340-4D70-B16D-BE6A4C46A08A}" type="parTrans" cxnId="{2C94FC8C-6136-4B44-A6D8-4F10A7BC862D}">
      <dgm:prSet/>
      <dgm:spPr/>
      <dgm:t>
        <a:bodyPr/>
        <a:lstStyle/>
        <a:p>
          <a:endParaRPr lang="en-US"/>
        </a:p>
      </dgm:t>
    </dgm:pt>
    <dgm:pt modelId="{BC10F556-3298-460C-BA5E-06BD6DF5C087}" type="sibTrans" cxnId="{2C94FC8C-6136-4B44-A6D8-4F10A7BC862D}">
      <dgm:prSet/>
      <dgm:spPr/>
      <dgm:t>
        <a:bodyPr/>
        <a:lstStyle/>
        <a:p>
          <a:endParaRPr lang="en-US"/>
        </a:p>
      </dgm:t>
    </dgm:pt>
    <dgm:pt modelId="{1B88B387-B1C0-4413-9DAD-EFE4BCBB20A3}">
      <dgm:prSet phldrT="[Text]"/>
      <dgm:spPr/>
      <dgm:t>
        <a:bodyPr/>
        <a:lstStyle/>
        <a:p>
          <a:pPr rtl="0">
            <a:lnSpc>
              <a:spcPct val="150000"/>
            </a:lnSpc>
          </a:pPr>
          <a:r>
            <a:rPr lang="en-US" dirty="0"/>
            <a:t>Dropping “Number of </a:t>
          </a:r>
          <a:r>
            <a:rPr lang="en-US" dirty="0" err="1"/>
            <a:t>FastEight</a:t>
          </a:r>
          <a:r>
            <a:rPr lang="en-US" dirty="0"/>
            <a:t> seats” featured column</a:t>
          </a:r>
        </a:p>
      </dgm:t>
    </dgm:pt>
    <dgm:pt modelId="{70D65C2E-44E7-4146-87FD-CA5B367BC663}" type="parTrans" cxnId="{B87FD6D4-ABAF-4943-89F5-2B449C1C113A}">
      <dgm:prSet/>
      <dgm:spPr/>
      <dgm:t>
        <a:bodyPr/>
        <a:lstStyle/>
        <a:p>
          <a:endParaRPr lang="en-US"/>
        </a:p>
      </dgm:t>
    </dgm:pt>
    <dgm:pt modelId="{C4ADBFE3-CD90-4239-AB37-103C1A4958AA}" type="sibTrans" cxnId="{B87FD6D4-ABAF-4943-89F5-2B449C1C113A}">
      <dgm:prSet/>
      <dgm:spPr/>
      <dgm:t>
        <a:bodyPr/>
        <a:lstStyle/>
        <a:p>
          <a:endParaRPr lang="en-US"/>
        </a:p>
      </dgm:t>
    </dgm:pt>
    <dgm:pt modelId="{68EC302A-2974-4156-8C69-D6E4C80E4529}" type="pres">
      <dgm:prSet presAssocID="{6772F7F1-6998-472D-9D72-586076D95124}" presName="Name0" presStyleCnt="0">
        <dgm:presLayoutVars>
          <dgm:dir/>
          <dgm:animLvl val="lvl"/>
          <dgm:resizeHandles/>
        </dgm:presLayoutVars>
      </dgm:prSet>
      <dgm:spPr/>
    </dgm:pt>
    <dgm:pt modelId="{A894E13A-3655-4FCE-A817-7A746AD190BB}" type="pres">
      <dgm:prSet presAssocID="{6A1DB8E7-7BFF-4BA3-9FB8-8CF271ECCBF5}" presName="linNode" presStyleCnt="0"/>
      <dgm:spPr/>
    </dgm:pt>
    <dgm:pt modelId="{07A095D0-C81D-4BDD-A657-FB58A37F0618}" type="pres">
      <dgm:prSet presAssocID="{6A1DB8E7-7BFF-4BA3-9FB8-8CF271ECCBF5}" presName="parentShp" presStyleLbl="node1" presStyleIdx="0" presStyleCnt="3" custScaleX="112860" custLinFactNeighborX="90724" custLinFactNeighborY="3648">
        <dgm:presLayoutVars>
          <dgm:bulletEnabled val="1"/>
        </dgm:presLayoutVars>
      </dgm:prSet>
      <dgm:spPr/>
    </dgm:pt>
    <dgm:pt modelId="{0B2B4BDD-FF3A-4A1B-B4F0-C407B7E736D2}" type="pres">
      <dgm:prSet presAssocID="{6A1DB8E7-7BFF-4BA3-9FB8-8CF271ECCBF5}" presName="childShp" presStyleLbl="bgAccFollowNode1" presStyleIdx="0" presStyleCnt="3" custScaleX="90554" custScaleY="129348" custLinFactX="-12158" custLinFactNeighborX="-100000" custLinFactNeighborY="4222">
        <dgm:presLayoutVars>
          <dgm:bulletEnabled val="1"/>
        </dgm:presLayoutVars>
      </dgm:prSet>
      <dgm:spPr/>
    </dgm:pt>
    <dgm:pt modelId="{95884C8A-CFDC-4984-BDF4-399D0C90E6B5}" type="pres">
      <dgm:prSet presAssocID="{FE02F4B4-C48F-4987-BE0A-AC5CEC6F820D}" presName="spacing" presStyleCnt="0"/>
      <dgm:spPr/>
    </dgm:pt>
    <dgm:pt modelId="{FC9174FA-3EB1-4782-9325-805BD1DED98F}" type="pres">
      <dgm:prSet presAssocID="{239D2660-84B5-421C-93B8-7B3575E64134}" presName="linNode" presStyleCnt="0"/>
      <dgm:spPr/>
    </dgm:pt>
    <dgm:pt modelId="{3ABE5F8C-1D67-4B1E-9552-A940D5715766}" type="pres">
      <dgm:prSet presAssocID="{239D2660-84B5-421C-93B8-7B3575E64134}" presName="parentShp" presStyleLbl="node1" presStyleIdx="1" presStyleCnt="3" custScaleX="112860" custLinFactNeighborX="90724" custLinFactNeighborY="3648">
        <dgm:presLayoutVars>
          <dgm:bulletEnabled val="1"/>
        </dgm:presLayoutVars>
      </dgm:prSet>
      <dgm:spPr/>
    </dgm:pt>
    <dgm:pt modelId="{95C23F61-DEB4-4A3A-92CA-22E76CA7D000}" type="pres">
      <dgm:prSet presAssocID="{239D2660-84B5-421C-93B8-7B3575E64134}" presName="childShp" presStyleLbl="bgAccFollowNode1" presStyleIdx="1" presStyleCnt="3" custScaleX="90554" custScaleY="122873" custLinFactX="-20026" custLinFactNeighborX="-100000" custLinFactNeighborY="4691">
        <dgm:presLayoutVars>
          <dgm:bulletEnabled val="1"/>
        </dgm:presLayoutVars>
      </dgm:prSet>
      <dgm:spPr/>
    </dgm:pt>
    <dgm:pt modelId="{DD3A150D-2035-4CCF-BF34-A0DCE954E3C7}" type="pres">
      <dgm:prSet presAssocID="{9523DEDB-2966-4822-A899-010D6198C129}" presName="spacing" presStyleCnt="0"/>
      <dgm:spPr/>
    </dgm:pt>
    <dgm:pt modelId="{41AA1872-51A5-4F55-A8E6-562AF9C781EE}" type="pres">
      <dgm:prSet presAssocID="{BF8F8B4D-856D-4D99-8909-D22A050DDB63}" presName="linNode" presStyleCnt="0"/>
      <dgm:spPr/>
    </dgm:pt>
    <dgm:pt modelId="{2823EBC0-8590-478F-A590-E8A94C3D40DE}" type="pres">
      <dgm:prSet presAssocID="{BF8F8B4D-856D-4D99-8909-D22A050DDB63}" presName="parentShp" presStyleLbl="node1" presStyleIdx="2" presStyleCnt="3" custScaleX="112860" custLinFactNeighborX="90724" custLinFactNeighborY="3648">
        <dgm:presLayoutVars>
          <dgm:bulletEnabled val="1"/>
        </dgm:presLayoutVars>
      </dgm:prSet>
      <dgm:spPr/>
    </dgm:pt>
    <dgm:pt modelId="{628F4979-CA4C-41A7-B5BB-17A797F71DEF}" type="pres">
      <dgm:prSet presAssocID="{BF8F8B4D-856D-4D99-8909-D22A050DDB63}" presName="childShp" presStyleLbl="bgAccFollowNode1" presStyleIdx="2" presStyleCnt="3" custScaleX="90554" custScaleY="124797" custLinFactX="-20026" custLinFactNeighborX="-100000" custLinFactNeighborY="4691">
        <dgm:presLayoutVars>
          <dgm:bulletEnabled val="1"/>
        </dgm:presLayoutVars>
      </dgm:prSet>
      <dgm:spPr/>
    </dgm:pt>
  </dgm:ptLst>
  <dgm:cxnLst>
    <dgm:cxn modelId="{A2761614-A186-4018-811D-CADDC44BAE3C}" srcId="{6A1DB8E7-7BFF-4BA3-9FB8-8CF271ECCBF5}" destId="{9507A55D-1546-4213-B5E5-5508303EA805}" srcOrd="0" destOrd="0" parTransId="{67AAC094-76D3-4227-9ED0-BEA4CF1A5A26}" sibTransId="{D1B11082-7F50-45ED-A4CF-AE6EC9B5DD01}"/>
    <dgm:cxn modelId="{63C67320-D8A5-49E2-A227-C6EDE2519509}" srcId="{6772F7F1-6998-472D-9D72-586076D95124}" destId="{6A1DB8E7-7BFF-4BA3-9FB8-8CF271ECCBF5}" srcOrd="0" destOrd="0" parTransId="{327B0084-7591-40CD-A716-7F155836A192}" sibTransId="{FE02F4B4-C48F-4987-BE0A-AC5CEC6F820D}"/>
    <dgm:cxn modelId="{06432933-4B89-4FBD-8134-4FC191B5A8BC}" type="presOf" srcId="{1B88B387-B1C0-4413-9DAD-EFE4BCBB20A3}" destId="{628F4979-CA4C-41A7-B5BB-17A797F71DEF}" srcOrd="0" destOrd="2" presId="urn:microsoft.com/office/officeart/2005/8/layout/vList6"/>
    <dgm:cxn modelId="{9F65E537-3C2F-482A-908E-FCEDEA98008C}" type="presOf" srcId="{239D2660-84B5-421C-93B8-7B3575E64134}" destId="{3ABE5F8C-1D67-4B1E-9552-A940D5715766}" srcOrd="0" destOrd="0" presId="urn:microsoft.com/office/officeart/2005/8/layout/vList6"/>
    <dgm:cxn modelId="{6B31813F-C829-4086-9070-1DA91031DD59}" type="presOf" srcId="{11E24F17-C6EA-42B7-8E3D-A3B31B96C41A}" destId="{95C23F61-DEB4-4A3A-92CA-22E76CA7D000}" srcOrd="0" destOrd="2" presId="urn:microsoft.com/office/officeart/2005/8/layout/vList6"/>
    <dgm:cxn modelId="{8AFBB964-98EA-4D76-98A1-9975BEEDBCC3}" type="presOf" srcId="{1980550F-F57B-4B1D-B353-AD4613237160}" destId="{0B2B4BDD-FF3A-4A1B-B4F0-C407B7E736D2}" srcOrd="0" destOrd="1" presId="urn:microsoft.com/office/officeart/2005/8/layout/vList6"/>
    <dgm:cxn modelId="{59370246-1399-4564-85EC-149262F5B2B0}" srcId="{239D2660-84B5-421C-93B8-7B3575E64134}" destId="{9899CD97-436B-4982-B93D-997FCDB5A407}" srcOrd="0" destOrd="0" parTransId="{FFC0F3CB-08B1-4462-A4CB-48BBAE5E5767}" sibTransId="{0040392C-9D53-46B6-A624-9F7A0921FCDF}"/>
    <dgm:cxn modelId="{C26FF053-6148-4A4B-AC2B-1B142D2DC1E9}" type="presOf" srcId="{9899CD97-436B-4982-B93D-997FCDB5A407}" destId="{95C23F61-DEB4-4A3A-92CA-22E76CA7D000}" srcOrd="0" destOrd="0" presId="urn:microsoft.com/office/officeart/2005/8/layout/vList6"/>
    <dgm:cxn modelId="{F8865C7C-3247-48A1-8C3E-8071CD7C95F7}" srcId="{239D2660-84B5-421C-93B8-7B3575E64134}" destId="{11E24F17-C6EA-42B7-8E3D-A3B31B96C41A}" srcOrd="2" destOrd="0" parTransId="{87478DE0-F8B7-4BA4-9BE1-14A5E1A5537C}" sibTransId="{49F94A13-67C8-4FF2-8E92-721DE1F6F5BB}"/>
    <dgm:cxn modelId="{2C94FC8C-6136-4B44-A6D8-4F10A7BC862D}" srcId="{BF8F8B4D-856D-4D99-8909-D22A050DDB63}" destId="{88EE633A-1197-4DF8-BF05-06D80F99AADE}" srcOrd="1" destOrd="0" parTransId="{1DE93518-0340-4D70-B16D-BE6A4C46A08A}" sibTransId="{BC10F556-3298-460C-BA5E-06BD6DF5C087}"/>
    <dgm:cxn modelId="{69EF0A93-0021-4B25-AA3D-6458BC9D4BD0}" srcId="{BF8F8B4D-856D-4D99-8909-D22A050DDB63}" destId="{7DE25940-87B6-4204-A2F1-7ACE78D050DE}" srcOrd="0" destOrd="0" parTransId="{C5800C3D-3EDF-4470-B703-7C36EA529BA0}" sibTransId="{F6ECF4D4-D82C-40A1-A2A4-52D6BB27F85C}"/>
    <dgm:cxn modelId="{02631698-D6C1-496E-B4D8-FD89055EFECD}" type="presOf" srcId="{9507A55D-1546-4213-B5E5-5508303EA805}" destId="{0B2B4BDD-FF3A-4A1B-B4F0-C407B7E736D2}" srcOrd="0" destOrd="0" presId="urn:microsoft.com/office/officeart/2005/8/layout/vList6"/>
    <dgm:cxn modelId="{CFEAE49E-227C-453B-8107-EB12EA69A5AD}" type="presOf" srcId="{88EE633A-1197-4DF8-BF05-06D80F99AADE}" destId="{628F4979-CA4C-41A7-B5BB-17A797F71DEF}" srcOrd="0" destOrd="1" presId="urn:microsoft.com/office/officeart/2005/8/layout/vList6"/>
    <dgm:cxn modelId="{65D77BAF-928F-468A-925B-8DCB05620FF5}" type="presOf" srcId="{2F0E72E1-14A6-441D-AD84-0C9BD5655264}" destId="{95C23F61-DEB4-4A3A-92CA-22E76CA7D000}" srcOrd="0" destOrd="1" presId="urn:microsoft.com/office/officeart/2005/8/layout/vList6"/>
    <dgm:cxn modelId="{B532A3BF-1ED4-4510-A7C4-7799FB638DE6}" srcId="{239D2660-84B5-421C-93B8-7B3575E64134}" destId="{2F0E72E1-14A6-441D-AD84-0C9BD5655264}" srcOrd="1" destOrd="0" parTransId="{5DC1D84D-12CF-4274-82FB-2D5A082536BE}" sibTransId="{EDEA55D2-6D3A-44C4-B25D-5AFB8A285EF2}"/>
    <dgm:cxn modelId="{A24BAAD2-0251-4D0B-A3AF-4F80634ABDEE}" type="presOf" srcId="{6772F7F1-6998-472D-9D72-586076D95124}" destId="{68EC302A-2974-4156-8C69-D6E4C80E4529}" srcOrd="0" destOrd="0" presId="urn:microsoft.com/office/officeart/2005/8/layout/vList6"/>
    <dgm:cxn modelId="{B87FD6D4-ABAF-4943-89F5-2B449C1C113A}" srcId="{BF8F8B4D-856D-4D99-8909-D22A050DDB63}" destId="{1B88B387-B1C0-4413-9DAD-EFE4BCBB20A3}" srcOrd="2" destOrd="0" parTransId="{70D65C2E-44E7-4146-87FD-CA5B367BC663}" sibTransId="{C4ADBFE3-CD90-4239-AB37-103C1A4958AA}"/>
    <dgm:cxn modelId="{08A7AAD6-2477-4EFD-AD75-0BBB6E3FBBA0}" srcId="{6772F7F1-6998-472D-9D72-586076D95124}" destId="{239D2660-84B5-421C-93B8-7B3575E64134}" srcOrd="1" destOrd="0" parTransId="{0A111C04-EEF6-4FF5-B1D3-8F9025BE5BC8}" sibTransId="{9523DEDB-2966-4822-A899-010D6198C129}"/>
    <dgm:cxn modelId="{2FC401E1-E6A4-4B3E-BDA1-0A4CC9A435CA}" srcId="{6772F7F1-6998-472D-9D72-586076D95124}" destId="{BF8F8B4D-856D-4D99-8909-D22A050DDB63}" srcOrd="2" destOrd="0" parTransId="{E6762469-60B9-4EDD-98C1-C72EB21B5AD8}" sibTransId="{EA1906FE-F145-4F0C-8469-C050D48C1F6F}"/>
    <dgm:cxn modelId="{E7005CEF-A4EA-4C50-B432-AF64EED6CBF6}" type="presOf" srcId="{7DE25940-87B6-4204-A2F1-7ACE78D050DE}" destId="{628F4979-CA4C-41A7-B5BB-17A797F71DEF}" srcOrd="0" destOrd="0" presId="urn:microsoft.com/office/officeart/2005/8/layout/vList6"/>
    <dgm:cxn modelId="{5CC75CEF-10DC-45C0-9683-A6E9B02FDA7B}" srcId="{6A1DB8E7-7BFF-4BA3-9FB8-8CF271ECCBF5}" destId="{1980550F-F57B-4B1D-B353-AD4613237160}" srcOrd="1" destOrd="0" parTransId="{EC576725-FBC8-4DA6-B0D3-D66995579F6C}" sibTransId="{916A759B-7D77-494C-A15C-82F1D2694A08}"/>
    <dgm:cxn modelId="{EFE565F3-661E-4AA9-8BE3-8AAEA44BB303}" type="presOf" srcId="{BF8F8B4D-856D-4D99-8909-D22A050DDB63}" destId="{2823EBC0-8590-478F-A590-E8A94C3D40DE}" srcOrd="0" destOrd="0" presId="urn:microsoft.com/office/officeart/2005/8/layout/vList6"/>
    <dgm:cxn modelId="{F206E1FB-5400-4103-BAD4-6C8CB28AD77B}" type="presOf" srcId="{6A1DB8E7-7BFF-4BA3-9FB8-8CF271ECCBF5}" destId="{07A095D0-C81D-4BDD-A657-FB58A37F0618}" srcOrd="0" destOrd="0" presId="urn:microsoft.com/office/officeart/2005/8/layout/vList6"/>
    <dgm:cxn modelId="{67BFD5EF-407E-4ED0-A02B-9E3D68AF5954}" type="presParOf" srcId="{68EC302A-2974-4156-8C69-D6E4C80E4529}" destId="{A894E13A-3655-4FCE-A817-7A746AD190BB}" srcOrd="0" destOrd="0" presId="urn:microsoft.com/office/officeart/2005/8/layout/vList6"/>
    <dgm:cxn modelId="{E66D5BB4-F5A6-4DC6-A5C1-B94048D9BEE8}" type="presParOf" srcId="{A894E13A-3655-4FCE-A817-7A746AD190BB}" destId="{07A095D0-C81D-4BDD-A657-FB58A37F0618}" srcOrd="0" destOrd="0" presId="urn:microsoft.com/office/officeart/2005/8/layout/vList6"/>
    <dgm:cxn modelId="{231A0817-C591-439C-9DB0-18B6333EEEA7}" type="presParOf" srcId="{A894E13A-3655-4FCE-A817-7A746AD190BB}" destId="{0B2B4BDD-FF3A-4A1B-B4F0-C407B7E736D2}" srcOrd="1" destOrd="0" presId="urn:microsoft.com/office/officeart/2005/8/layout/vList6"/>
    <dgm:cxn modelId="{B11A6A29-DD4A-437E-B12B-0EEC48266963}" type="presParOf" srcId="{68EC302A-2974-4156-8C69-D6E4C80E4529}" destId="{95884C8A-CFDC-4984-BDF4-399D0C90E6B5}" srcOrd="1" destOrd="0" presId="urn:microsoft.com/office/officeart/2005/8/layout/vList6"/>
    <dgm:cxn modelId="{68A9BDCB-34F8-4942-B0D0-0C759F293F04}" type="presParOf" srcId="{68EC302A-2974-4156-8C69-D6E4C80E4529}" destId="{FC9174FA-3EB1-4782-9325-805BD1DED98F}" srcOrd="2" destOrd="0" presId="urn:microsoft.com/office/officeart/2005/8/layout/vList6"/>
    <dgm:cxn modelId="{A3AC50FA-5C91-431B-BB8A-2824277020CB}" type="presParOf" srcId="{FC9174FA-3EB1-4782-9325-805BD1DED98F}" destId="{3ABE5F8C-1D67-4B1E-9552-A940D5715766}" srcOrd="0" destOrd="0" presId="urn:microsoft.com/office/officeart/2005/8/layout/vList6"/>
    <dgm:cxn modelId="{FFE5FEE5-42B8-4985-8363-8119C139070E}" type="presParOf" srcId="{FC9174FA-3EB1-4782-9325-805BD1DED98F}" destId="{95C23F61-DEB4-4A3A-92CA-22E76CA7D000}" srcOrd="1" destOrd="0" presId="urn:microsoft.com/office/officeart/2005/8/layout/vList6"/>
    <dgm:cxn modelId="{53E09E9D-DA52-4CE6-9F70-C66C5B8C69E5}" type="presParOf" srcId="{68EC302A-2974-4156-8C69-D6E4C80E4529}" destId="{DD3A150D-2035-4CCF-BF34-A0DCE954E3C7}" srcOrd="3" destOrd="0" presId="urn:microsoft.com/office/officeart/2005/8/layout/vList6"/>
    <dgm:cxn modelId="{8E02B349-62B0-40B2-A685-BC2059245EAF}" type="presParOf" srcId="{68EC302A-2974-4156-8C69-D6E4C80E4529}" destId="{41AA1872-51A5-4F55-A8E6-562AF9C781EE}" srcOrd="4" destOrd="0" presId="urn:microsoft.com/office/officeart/2005/8/layout/vList6"/>
    <dgm:cxn modelId="{115926A8-044F-4FF8-9D07-18A0BD099925}" type="presParOf" srcId="{41AA1872-51A5-4F55-A8E6-562AF9C781EE}" destId="{2823EBC0-8590-478F-A590-E8A94C3D40DE}" srcOrd="0" destOrd="0" presId="urn:microsoft.com/office/officeart/2005/8/layout/vList6"/>
    <dgm:cxn modelId="{F843263D-08E4-43F7-8A34-9F93C0EBA33E}" type="presParOf" srcId="{41AA1872-51A5-4F55-A8E6-562AF9C781EE}" destId="{628F4979-CA4C-41A7-B5BB-17A797F71DEF}"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932C8A7-076C-42E2-9BA0-6723B841F2EE}" type="doc">
      <dgm:prSet loTypeId="urn:microsoft.com/office/officeart/2005/8/layout/arrow3" loCatId="relationship" qsTypeId="urn:microsoft.com/office/officeart/2005/8/quickstyle/simple2" qsCatId="simple" csTypeId="urn:microsoft.com/office/officeart/2005/8/colors/accent1_2" csCatId="accent1" phldr="1"/>
      <dgm:spPr/>
      <dgm:t>
        <a:bodyPr/>
        <a:lstStyle/>
        <a:p>
          <a:endParaRPr lang="en-US"/>
        </a:p>
      </dgm:t>
    </dgm:pt>
    <dgm:pt modelId="{57EE5B9C-0ADB-453C-B796-146D7FDB93FF}">
      <dgm:prSet phldrT="[Text]"/>
      <dgm:spPr/>
      <dgm:t>
        <a:bodyPr/>
        <a:lstStyle/>
        <a:p>
          <a:r>
            <a:rPr lang="en-US" dirty="0"/>
            <a:t>Currently Big Mountain charges</a:t>
          </a:r>
        </a:p>
      </dgm:t>
    </dgm:pt>
    <dgm:pt modelId="{2410AEED-CB9F-4C74-8F64-E1BEC170455A}" type="parTrans" cxnId="{71DC0CAB-62C1-4310-9DE1-3B98EEEFFFEC}">
      <dgm:prSet/>
      <dgm:spPr/>
      <dgm:t>
        <a:bodyPr/>
        <a:lstStyle/>
        <a:p>
          <a:endParaRPr lang="en-US"/>
        </a:p>
      </dgm:t>
    </dgm:pt>
    <dgm:pt modelId="{32E0984E-1535-4289-8D2F-2059D726366D}" type="sibTrans" cxnId="{71DC0CAB-62C1-4310-9DE1-3B98EEEFFFEC}">
      <dgm:prSet/>
      <dgm:spPr/>
      <dgm:t>
        <a:bodyPr/>
        <a:lstStyle/>
        <a:p>
          <a:endParaRPr lang="en-US"/>
        </a:p>
      </dgm:t>
    </dgm:pt>
    <dgm:pt modelId="{04A33B51-C861-423F-A6B9-5F7BADFED01C}">
      <dgm:prSet phldrT="[Text]"/>
      <dgm:spPr/>
      <dgm:t>
        <a:bodyPr/>
        <a:lstStyle/>
        <a:p>
          <a:pPr algn="l"/>
          <a:r>
            <a:rPr lang="en-US"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could be fairly supported in the marketplace by Big Mountain's facilities</a:t>
          </a:r>
          <a:endParaRPr lang="en-US" dirty="0"/>
        </a:p>
      </dgm:t>
    </dgm:pt>
    <dgm:pt modelId="{4727F20A-E79C-4B75-8877-27EE48A94305}" type="parTrans" cxnId="{261ABA44-0662-4ED3-9D43-E943D9B8687B}">
      <dgm:prSet/>
      <dgm:spPr/>
      <dgm:t>
        <a:bodyPr/>
        <a:lstStyle/>
        <a:p>
          <a:endParaRPr lang="en-US"/>
        </a:p>
      </dgm:t>
    </dgm:pt>
    <dgm:pt modelId="{91D088E9-DAB7-4925-B92D-2A98D8600F70}" type="sibTrans" cxnId="{261ABA44-0662-4ED3-9D43-E943D9B8687B}">
      <dgm:prSet/>
      <dgm:spPr/>
      <dgm:t>
        <a:bodyPr/>
        <a:lstStyle/>
        <a:p>
          <a:endParaRPr lang="en-US"/>
        </a:p>
      </dgm:t>
    </dgm:pt>
    <dgm:pt modelId="{9AF262D2-78AD-4B28-A624-5455113F5FEA}" type="pres">
      <dgm:prSet presAssocID="{E932C8A7-076C-42E2-9BA0-6723B841F2EE}" presName="compositeShape" presStyleCnt="0">
        <dgm:presLayoutVars>
          <dgm:chMax val="2"/>
          <dgm:dir/>
          <dgm:resizeHandles val="exact"/>
        </dgm:presLayoutVars>
      </dgm:prSet>
      <dgm:spPr/>
    </dgm:pt>
    <dgm:pt modelId="{9F2F7CB8-1B5B-460E-A368-79F0A2F2EB1E}" type="pres">
      <dgm:prSet presAssocID="{E932C8A7-076C-42E2-9BA0-6723B841F2EE}" presName="divider" presStyleLbl="fgShp" presStyleIdx="0" presStyleCnt="1" custLinFactNeighborX="0" custLinFactNeighborY="9259"/>
      <dgm:spPr>
        <a:solidFill>
          <a:schemeClr val="accent1">
            <a:tint val="60000"/>
            <a:hueOff val="0"/>
            <a:satOff val="0"/>
            <a:lumOff val="0"/>
            <a:alpha val="15000"/>
          </a:schemeClr>
        </a:solidFill>
      </dgm:spPr>
    </dgm:pt>
    <dgm:pt modelId="{6F9144A0-FF2E-408C-8219-B96F0FAB2B43}" type="pres">
      <dgm:prSet presAssocID="{57EE5B9C-0ADB-453C-B796-146D7FDB93FF}" presName="downArrow" presStyleLbl="node1" presStyleIdx="0" presStyleCnt="2" custScaleX="180954"/>
      <dgm:spPr/>
    </dgm:pt>
    <dgm:pt modelId="{DCBF3E28-6330-439E-BF57-E3174BCB00C3}" type="pres">
      <dgm:prSet presAssocID="{57EE5B9C-0ADB-453C-B796-146D7FDB93FF}" presName="downArrowText" presStyleLbl="revTx" presStyleIdx="0" presStyleCnt="2" custScaleX="139032" custLinFactNeighborX="6495" custLinFactNeighborY="-414">
        <dgm:presLayoutVars>
          <dgm:bulletEnabled val="1"/>
        </dgm:presLayoutVars>
      </dgm:prSet>
      <dgm:spPr/>
    </dgm:pt>
    <dgm:pt modelId="{47AD196D-B1E3-4CA4-874A-01107C18FFB3}" type="pres">
      <dgm:prSet presAssocID="{04A33B51-C861-423F-A6B9-5F7BADFED01C}" presName="upArrow" presStyleLbl="node1" presStyleIdx="1" presStyleCnt="2" custScaleX="173621"/>
      <dgm:spPr/>
    </dgm:pt>
    <dgm:pt modelId="{F4A9DE57-D556-401E-BB95-E972009BD6FB}" type="pres">
      <dgm:prSet presAssocID="{04A33B51-C861-423F-A6B9-5F7BADFED01C}" presName="upArrowText" presStyleLbl="revTx" presStyleIdx="1" presStyleCnt="2" custScaleX="184608" custScaleY="109515" custLinFactNeighborX="-11536" custLinFactNeighborY="-1654">
        <dgm:presLayoutVars>
          <dgm:bulletEnabled val="1"/>
        </dgm:presLayoutVars>
      </dgm:prSet>
      <dgm:spPr/>
    </dgm:pt>
  </dgm:ptLst>
  <dgm:cxnLst>
    <dgm:cxn modelId="{261ABA44-0662-4ED3-9D43-E943D9B8687B}" srcId="{E932C8A7-076C-42E2-9BA0-6723B841F2EE}" destId="{04A33B51-C861-423F-A6B9-5F7BADFED01C}" srcOrd="1" destOrd="0" parTransId="{4727F20A-E79C-4B75-8877-27EE48A94305}" sibTransId="{91D088E9-DAB7-4925-B92D-2A98D8600F70}"/>
    <dgm:cxn modelId="{1D38D298-E0AA-4754-A3DE-68D5BBACAE9A}" type="presOf" srcId="{57EE5B9C-0ADB-453C-B796-146D7FDB93FF}" destId="{DCBF3E28-6330-439E-BF57-E3174BCB00C3}" srcOrd="0" destOrd="0" presId="urn:microsoft.com/office/officeart/2005/8/layout/arrow3"/>
    <dgm:cxn modelId="{71DC0CAB-62C1-4310-9DE1-3B98EEEFFFEC}" srcId="{E932C8A7-076C-42E2-9BA0-6723B841F2EE}" destId="{57EE5B9C-0ADB-453C-B796-146D7FDB93FF}" srcOrd="0" destOrd="0" parTransId="{2410AEED-CB9F-4C74-8F64-E1BEC170455A}" sibTransId="{32E0984E-1535-4289-8D2F-2059D726366D}"/>
    <dgm:cxn modelId="{53876ECF-E6A8-4E2A-8032-F7E48ADAE709}" type="presOf" srcId="{E932C8A7-076C-42E2-9BA0-6723B841F2EE}" destId="{9AF262D2-78AD-4B28-A624-5455113F5FEA}" srcOrd="0" destOrd="0" presId="urn:microsoft.com/office/officeart/2005/8/layout/arrow3"/>
    <dgm:cxn modelId="{35C9AFE8-DC57-491F-951F-1B626239A8CE}" type="presOf" srcId="{04A33B51-C861-423F-A6B9-5F7BADFED01C}" destId="{F4A9DE57-D556-401E-BB95-E972009BD6FB}" srcOrd="0" destOrd="0" presId="urn:microsoft.com/office/officeart/2005/8/layout/arrow3"/>
    <dgm:cxn modelId="{1364DC7B-38BA-4284-ADDF-F276E3841C39}" type="presParOf" srcId="{9AF262D2-78AD-4B28-A624-5455113F5FEA}" destId="{9F2F7CB8-1B5B-460E-A368-79F0A2F2EB1E}" srcOrd="0" destOrd="0" presId="urn:microsoft.com/office/officeart/2005/8/layout/arrow3"/>
    <dgm:cxn modelId="{E579AB5A-859D-49BA-A302-BFE564529A5D}" type="presParOf" srcId="{9AF262D2-78AD-4B28-A624-5455113F5FEA}" destId="{6F9144A0-FF2E-408C-8219-B96F0FAB2B43}" srcOrd="1" destOrd="0" presId="urn:microsoft.com/office/officeart/2005/8/layout/arrow3"/>
    <dgm:cxn modelId="{0A1C9E0C-531E-4ED5-974C-D2499B0E0C68}" type="presParOf" srcId="{9AF262D2-78AD-4B28-A624-5455113F5FEA}" destId="{DCBF3E28-6330-439E-BF57-E3174BCB00C3}" srcOrd="2" destOrd="0" presId="urn:microsoft.com/office/officeart/2005/8/layout/arrow3"/>
    <dgm:cxn modelId="{F2E17475-8999-48F0-AA82-4E9026F9FD7A}" type="presParOf" srcId="{9AF262D2-78AD-4B28-A624-5455113F5FEA}" destId="{47AD196D-B1E3-4CA4-874A-01107C18FFB3}" srcOrd="3" destOrd="0" presId="urn:microsoft.com/office/officeart/2005/8/layout/arrow3"/>
    <dgm:cxn modelId="{7EF6B661-5AF0-44FE-B6E0-67F1478D26A7}" type="presParOf" srcId="{9AF262D2-78AD-4B28-A624-5455113F5FEA}" destId="{F4A9DE57-D556-401E-BB95-E972009BD6FB}" srcOrd="4" destOrd="0" presId="urn:microsoft.com/office/officeart/2005/8/layout/arrow3"/>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D1BAB0F-7531-4C01-9E5F-3BB50EEA0F80}" type="doc">
      <dgm:prSet loTypeId="urn:microsoft.com/office/officeart/2005/8/layout/funnel1" loCatId="relationship" qsTypeId="urn:microsoft.com/office/officeart/2005/8/quickstyle/simple1" qsCatId="simple" csTypeId="urn:microsoft.com/office/officeart/2005/8/colors/accent1_2" csCatId="accent1" phldr="1"/>
      <dgm:spPr/>
      <dgm:t>
        <a:bodyPr/>
        <a:lstStyle/>
        <a:p>
          <a:endParaRPr lang="en-US"/>
        </a:p>
      </dgm:t>
    </dgm:pt>
    <dgm:pt modelId="{4DC8067A-C227-41EA-A209-F15CE8A0601C}">
      <dgm:prSet phldrT="[Text]" custT="1"/>
      <dgm:spPr/>
      <dgm:t>
        <a:bodyPr/>
        <a:lstStyle/>
        <a:p>
          <a:r>
            <a:rPr lang="en-US" sz="1550" b="1" dirty="0">
              <a:solidFill>
                <a:schemeClr val="tx1"/>
              </a:solidFill>
            </a:rPr>
            <a:t>facilities</a:t>
          </a:r>
        </a:p>
      </dgm:t>
    </dgm:pt>
    <dgm:pt modelId="{FC564601-C8C9-4DB6-B421-8D0DDE9F6052}" type="parTrans" cxnId="{1994AFA0-7FB7-4A27-A5CD-96559F8031DA}">
      <dgm:prSet/>
      <dgm:spPr/>
      <dgm:t>
        <a:bodyPr/>
        <a:lstStyle/>
        <a:p>
          <a:endParaRPr lang="en-US"/>
        </a:p>
      </dgm:t>
    </dgm:pt>
    <dgm:pt modelId="{8B846877-4B47-488D-A534-D84AE9EC5109}" type="sibTrans" cxnId="{1994AFA0-7FB7-4A27-A5CD-96559F8031DA}">
      <dgm:prSet/>
      <dgm:spPr/>
      <dgm:t>
        <a:bodyPr/>
        <a:lstStyle/>
        <a:p>
          <a:endParaRPr lang="en-US"/>
        </a:p>
      </dgm:t>
    </dgm:pt>
    <dgm:pt modelId="{0A886F3F-BBC8-412A-8A83-9AA222EB18AF}">
      <dgm:prSet phldrT="[Text]" custT="1"/>
      <dgm:spPr/>
      <dgm:t>
        <a:bodyPr/>
        <a:lstStyle/>
        <a:p>
          <a:r>
            <a:rPr lang="en-US" sz="950" b="1" dirty="0">
              <a:solidFill>
                <a:schemeClr val="tx1"/>
              </a:solidFill>
            </a:rPr>
            <a:t>Corresponding</a:t>
          </a:r>
          <a:r>
            <a:rPr lang="en-US" sz="600" dirty="0">
              <a:solidFill>
                <a:schemeClr val="tx1"/>
              </a:solidFill>
            </a:rPr>
            <a:t> </a:t>
          </a:r>
          <a:r>
            <a:rPr lang="en-US" sz="1800" b="1" dirty="0">
              <a:solidFill>
                <a:schemeClr val="tx1"/>
              </a:solidFill>
            </a:rPr>
            <a:t>deltas</a:t>
          </a:r>
          <a:endParaRPr lang="en-US" sz="600" b="1" dirty="0">
            <a:solidFill>
              <a:schemeClr val="tx1"/>
            </a:solidFill>
          </a:endParaRPr>
        </a:p>
      </dgm:t>
    </dgm:pt>
    <dgm:pt modelId="{2464F14A-6D76-48F7-A6B3-1B658BB671A7}" type="sibTrans" cxnId="{D657F193-E189-4C7C-8DBE-EA0B208A0B11}">
      <dgm:prSet/>
      <dgm:spPr/>
      <dgm:t>
        <a:bodyPr/>
        <a:lstStyle/>
        <a:p>
          <a:endParaRPr lang="en-US"/>
        </a:p>
      </dgm:t>
    </dgm:pt>
    <dgm:pt modelId="{005DA416-4B32-42D9-8EA1-CE98D9300255}" type="parTrans" cxnId="{D657F193-E189-4C7C-8DBE-EA0B208A0B11}">
      <dgm:prSet/>
      <dgm:spPr/>
      <dgm:t>
        <a:bodyPr/>
        <a:lstStyle/>
        <a:p>
          <a:endParaRPr lang="en-US"/>
        </a:p>
      </dgm:t>
    </dgm:pt>
    <dgm:pt modelId="{CEFC73F5-9378-47A6-BB35-31EF1CE7BE29}">
      <dgm:prSet phldrT="[Text]" custT="1"/>
      <dgm:spPr/>
      <dgm:t>
        <a:bodyPr/>
        <a:lstStyle/>
        <a:p>
          <a:r>
            <a:rPr lang="en-US" sz="1600" dirty="0"/>
            <a:t>Ticket price </a:t>
          </a:r>
          <a:br>
            <a:rPr lang="en-US" sz="1600" dirty="0"/>
          </a:br>
          <a:r>
            <a:rPr lang="en-US" sz="1600" dirty="0"/>
            <a:t>predicted increase($)</a:t>
          </a:r>
        </a:p>
      </dgm:t>
    </dgm:pt>
    <dgm:pt modelId="{9DEB658E-D5CF-440C-8208-07D9559184D9}" type="sibTrans" cxnId="{6A75C933-6A14-4660-9BA9-AE1449DA70E1}">
      <dgm:prSet/>
      <dgm:spPr/>
      <dgm:t>
        <a:bodyPr/>
        <a:lstStyle/>
        <a:p>
          <a:endParaRPr lang="en-US"/>
        </a:p>
      </dgm:t>
    </dgm:pt>
    <dgm:pt modelId="{ECB35E76-1534-4392-919B-4E95BFD1BAB2}" type="parTrans" cxnId="{6A75C933-6A14-4660-9BA9-AE1449DA70E1}">
      <dgm:prSet/>
      <dgm:spPr/>
      <dgm:t>
        <a:bodyPr/>
        <a:lstStyle/>
        <a:p>
          <a:endParaRPr lang="en-US"/>
        </a:p>
      </dgm:t>
    </dgm:pt>
    <dgm:pt modelId="{9E63364D-84BA-4E40-9267-AED4E2807F71}" type="pres">
      <dgm:prSet presAssocID="{DD1BAB0F-7531-4C01-9E5F-3BB50EEA0F80}" presName="Name0" presStyleCnt="0">
        <dgm:presLayoutVars>
          <dgm:chMax val="4"/>
          <dgm:resizeHandles val="exact"/>
        </dgm:presLayoutVars>
      </dgm:prSet>
      <dgm:spPr/>
    </dgm:pt>
    <dgm:pt modelId="{ADBEBF7A-2DC4-439E-B545-09F8B15E693A}" type="pres">
      <dgm:prSet presAssocID="{DD1BAB0F-7531-4C01-9E5F-3BB50EEA0F80}" presName="ellipse" presStyleLbl="trBgShp" presStyleIdx="0" presStyleCnt="1"/>
      <dgm:spPr/>
    </dgm:pt>
    <dgm:pt modelId="{1F06B137-BB2E-47B8-A69E-8463C724C93A}" type="pres">
      <dgm:prSet presAssocID="{DD1BAB0F-7531-4C01-9E5F-3BB50EEA0F80}" presName="arrow1" presStyleLbl="fgShp" presStyleIdx="0" presStyleCnt="1"/>
      <dgm:spPr/>
    </dgm:pt>
    <dgm:pt modelId="{38317EE9-663A-4A39-978C-5DCF8B2E781D}" type="pres">
      <dgm:prSet presAssocID="{DD1BAB0F-7531-4C01-9E5F-3BB50EEA0F80}" presName="rectangle" presStyleLbl="revTx" presStyleIdx="0" presStyleCnt="1" custScaleX="140814" custScaleY="77842">
        <dgm:presLayoutVars>
          <dgm:bulletEnabled val="1"/>
        </dgm:presLayoutVars>
      </dgm:prSet>
      <dgm:spPr/>
    </dgm:pt>
    <dgm:pt modelId="{F0224FB9-E9AF-4316-83A1-F0ECFD8469A0}" type="pres">
      <dgm:prSet presAssocID="{0A886F3F-BBC8-412A-8A83-9AA222EB18AF}" presName="item1" presStyleLbl="node1" presStyleIdx="0" presStyleCnt="2" custScaleX="150936" custScaleY="138124" custLinFactNeighborX="-10214" custLinFactNeighborY="-9711">
        <dgm:presLayoutVars>
          <dgm:bulletEnabled val="1"/>
        </dgm:presLayoutVars>
      </dgm:prSet>
      <dgm:spPr/>
    </dgm:pt>
    <dgm:pt modelId="{04A0742A-5C04-430C-BA6B-BBC5E4497C88}" type="pres">
      <dgm:prSet presAssocID="{CEFC73F5-9378-47A6-BB35-31EF1CE7BE29}" presName="item2" presStyleLbl="node1" presStyleIdx="1" presStyleCnt="2" custScaleX="138679" custScaleY="133324" custLinFactNeighborY="-33818">
        <dgm:presLayoutVars>
          <dgm:bulletEnabled val="1"/>
        </dgm:presLayoutVars>
      </dgm:prSet>
      <dgm:spPr/>
    </dgm:pt>
    <dgm:pt modelId="{44780D49-C843-4CF0-96FD-E25164388840}" type="pres">
      <dgm:prSet presAssocID="{DD1BAB0F-7531-4C01-9E5F-3BB50EEA0F80}" presName="funnel" presStyleLbl="trAlignAcc1" presStyleIdx="0" presStyleCnt="1"/>
      <dgm:spPr/>
    </dgm:pt>
  </dgm:ptLst>
  <dgm:cxnLst>
    <dgm:cxn modelId="{6A75C933-6A14-4660-9BA9-AE1449DA70E1}" srcId="{DD1BAB0F-7531-4C01-9E5F-3BB50EEA0F80}" destId="{CEFC73F5-9378-47A6-BB35-31EF1CE7BE29}" srcOrd="2" destOrd="0" parTransId="{ECB35E76-1534-4392-919B-4E95BFD1BAB2}" sibTransId="{9DEB658E-D5CF-440C-8208-07D9559184D9}"/>
    <dgm:cxn modelId="{D657F193-E189-4C7C-8DBE-EA0B208A0B11}" srcId="{DD1BAB0F-7531-4C01-9E5F-3BB50EEA0F80}" destId="{0A886F3F-BBC8-412A-8A83-9AA222EB18AF}" srcOrd="1" destOrd="0" parTransId="{005DA416-4B32-42D9-8EA1-CE98D9300255}" sibTransId="{2464F14A-6D76-48F7-A6B3-1B658BB671A7}"/>
    <dgm:cxn modelId="{1994AFA0-7FB7-4A27-A5CD-96559F8031DA}" srcId="{DD1BAB0F-7531-4C01-9E5F-3BB50EEA0F80}" destId="{4DC8067A-C227-41EA-A209-F15CE8A0601C}" srcOrd="0" destOrd="0" parTransId="{FC564601-C8C9-4DB6-B421-8D0DDE9F6052}" sibTransId="{8B846877-4B47-488D-A534-D84AE9EC5109}"/>
    <dgm:cxn modelId="{52F4C4A4-BABB-4D5A-AA62-7A7D5FFEB9D4}" type="presOf" srcId="{4DC8067A-C227-41EA-A209-F15CE8A0601C}" destId="{04A0742A-5C04-430C-BA6B-BBC5E4497C88}" srcOrd="0" destOrd="0" presId="urn:microsoft.com/office/officeart/2005/8/layout/funnel1"/>
    <dgm:cxn modelId="{A2ACF6B5-6A9E-4A34-AA60-529C2446FB1D}" type="presOf" srcId="{DD1BAB0F-7531-4C01-9E5F-3BB50EEA0F80}" destId="{9E63364D-84BA-4E40-9267-AED4E2807F71}" srcOrd="0" destOrd="0" presId="urn:microsoft.com/office/officeart/2005/8/layout/funnel1"/>
    <dgm:cxn modelId="{FCCA57C2-AB52-430C-82AA-1BC47A8DC29E}" type="presOf" srcId="{0A886F3F-BBC8-412A-8A83-9AA222EB18AF}" destId="{F0224FB9-E9AF-4316-83A1-F0ECFD8469A0}" srcOrd="0" destOrd="0" presId="urn:microsoft.com/office/officeart/2005/8/layout/funnel1"/>
    <dgm:cxn modelId="{7671F3F7-DEBC-4FA6-8865-1C7D91D62B0F}" type="presOf" srcId="{CEFC73F5-9378-47A6-BB35-31EF1CE7BE29}" destId="{38317EE9-663A-4A39-978C-5DCF8B2E781D}" srcOrd="0" destOrd="0" presId="urn:microsoft.com/office/officeart/2005/8/layout/funnel1"/>
    <dgm:cxn modelId="{F62556E3-884B-4C0C-BB4E-4572B1FBC4CF}" type="presParOf" srcId="{9E63364D-84BA-4E40-9267-AED4E2807F71}" destId="{ADBEBF7A-2DC4-439E-B545-09F8B15E693A}" srcOrd="0" destOrd="0" presId="urn:microsoft.com/office/officeart/2005/8/layout/funnel1"/>
    <dgm:cxn modelId="{73513EB0-A71A-424D-829D-9D4F19868F75}" type="presParOf" srcId="{9E63364D-84BA-4E40-9267-AED4E2807F71}" destId="{1F06B137-BB2E-47B8-A69E-8463C724C93A}" srcOrd="1" destOrd="0" presId="urn:microsoft.com/office/officeart/2005/8/layout/funnel1"/>
    <dgm:cxn modelId="{E36FE258-DFF0-4F50-B190-E9E62C1DE050}" type="presParOf" srcId="{9E63364D-84BA-4E40-9267-AED4E2807F71}" destId="{38317EE9-663A-4A39-978C-5DCF8B2E781D}" srcOrd="2" destOrd="0" presId="urn:microsoft.com/office/officeart/2005/8/layout/funnel1"/>
    <dgm:cxn modelId="{853B4EA9-0CF5-41B4-B0CE-BE2D9E20E3CD}" type="presParOf" srcId="{9E63364D-84BA-4E40-9267-AED4E2807F71}" destId="{F0224FB9-E9AF-4316-83A1-F0ECFD8469A0}" srcOrd="3" destOrd="0" presId="urn:microsoft.com/office/officeart/2005/8/layout/funnel1"/>
    <dgm:cxn modelId="{04907035-AC74-456D-8494-5613CF5593E8}" type="presParOf" srcId="{9E63364D-84BA-4E40-9267-AED4E2807F71}" destId="{04A0742A-5C04-430C-BA6B-BBC5E4497C88}" srcOrd="4" destOrd="0" presId="urn:microsoft.com/office/officeart/2005/8/layout/funnel1"/>
    <dgm:cxn modelId="{E8805C09-D099-4FF0-9B53-6D3C66FB10C7}" type="presParOf" srcId="{9E63364D-84BA-4E40-9267-AED4E2807F71}" destId="{44780D49-C843-4CF0-96FD-E25164388840}" srcOrd="5" destOrd="0" presId="urn:microsoft.com/office/officeart/2005/8/layout/funnel1"/>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E0B8C7-481F-4F62-AD97-EBF02CC24D78}">
      <dsp:nvSpPr>
        <dsp:cNvPr id="0" name=""/>
        <dsp:cNvSpPr/>
      </dsp:nvSpPr>
      <dsp:spPr>
        <a:xfrm>
          <a:off x="596987" y="870146"/>
          <a:ext cx="1640237" cy="677387"/>
        </a:xfrm>
        <a:prstGeom prst="chevron">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rtl="0">
            <a:lnSpc>
              <a:spcPct val="90000"/>
            </a:lnSpc>
            <a:spcBef>
              <a:spcPct val="0"/>
            </a:spcBef>
            <a:spcAft>
              <a:spcPct val="35000"/>
            </a:spcAft>
            <a:buNone/>
          </a:pPr>
          <a:r>
            <a:rPr lang="en-US" sz="1400" b="1" kern="1200" dirty="0"/>
            <a:t>~$1.99 Increase in ticket price</a:t>
          </a:r>
        </a:p>
      </dsp:txBody>
      <dsp:txXfrm>
        <a:off x="935681" y="870146"/>
        <a:ext cx="962850" cy="677387"/>
      </dsp:txXfrm>
    </dsp:sp>
    <dsp:sp modelId="{C63D7DE7-8828-4062-88D1-09D7F9CC58A1}">
      <dsp:nvSpPr>
        <dsp:cNvPr id="0" name=""/>
        <dsp:cNvSpPr/>
      </dsp:nvSpPr>
      <dsp:spPr>
        <a:xfrm>
          <a:off x="1976116" y="873325"/>
          <a:ext cx="1658662" cy="671534"/>
        </a:xfrm>
        <a:prstGeom prst="chevron">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rtl="0">
            <a:lnSpc>
              <a:spcPct val="90000"/>
            </a:lnSpc>
            <a:spcBef>
              <a:spcPct val="0"/>
            </a:spcBef>
            <a:spcAft>
              <a:spcPct val="35000"/>
            </a:spcAft>
            <a:buNone/>
          </a:pPr>
          <a:r>
            <a:rPr lang="en-US" sz="1400" b="1" kern="1200" dirty="0"/>
            <a:t>~$3.48 M  </a:t>
          </a:r>
          <a:br>
            <a:rPr lang="en-US" sz="1400" b="1" kern="1200" dirty="0"/>
          </a:br>
          <a:r>
            <a:rPr lang="en-US" sz="1400" b="1" kern="1200" dirty="0"/>
            <a:t>Yearly Revenues</a:t>
          </a:r>
        </a:p>
      </dsp:txBody>
      <dsp:txXfrm>
        <a:off x="2311883" y="873325"/>
        <a:ext cx="987128" cy="671534"/>
      </dsp:txXfrm>
    </dsp:sp>
    <dsp:sp modelId="{FBF6B60D-79D5-4934-961F-0C661D290D73}">
      <dsp:nvSpPr>
        <dsp:cNvPr id="0" name=""/>
        <dsp:cNvSpPr/>
      </dsp:nvSpPr>
      <dsp:spPr>
        <a:xfrm>
          <a:off x="3350027" y="868223"/>
          <a:ext cx="1921534" cy="681750"/>
        </a:xfrm>
        <a:prstGeom prst="chevron">
          <a:avLst/>
        </a:prstGeom>
        <a:gradFill rotWithShape="0">
          <a:gsLst>
            <a:gs pos="0">
              <a:schemeClr val="accent1">
                <a:lumMod val="40000"/>
                <a:lumOff val="60000"/>
              </a:schemeClr>
            </a:gs>
            <a:gs pos="100000">
              <a:schemeClr val="accent1">
                <a:hueOff val="0"/>
                <a:satOff val="0"/>
                <a:lumOff val="0"/>
                <a:alphaOff val="0"/>
                <a:shade val="87000"/>
                <a:satMod val="125000"/>
              </a:schemeClr>
            </a:gs>
            <a:gs pos="10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rtl="0">
            <a:lnSpc>
              <a:spcPct val="90000"/>
            </a:lnSpc>
            <a:spcBef>
              <a:spcPct val="0"/>
            </a:spcBef>
            <a:spcAft>
              <a:spcPct val="35000"/>
            </a:spcAft>
            <a:buNone/>
          </a:pPr>
          <a:r>
            <a:rPr lang="en-US" sz="1300" kern="1200" dirty="0">
              <a:solidFill>
                <a:schemeClr val="tx1"/>
              </a:solidFill>
            </a:rPr>
            <a:t>- 1.45 M </a:t>
          </a:r>
          <a:br>
            <a:rPr lang="en-US" sz="1300" kern="1200" dirty="0">
              <a:solidFill>
                <a:schemeClr val="tx1"/>
              </a:solidFill>
            </a:rPr>
          </a:br>
          <a:r>
            <a:rPr lang="en-US" sz="1300" kern="1200" dirty="0">
              <a:solidFill>
                <a:schemeClr val="tx1"/>
              </a:solidFill>
            </a:rPr>
            <a:t>Chair-lift</a:t>
          </a:r>
          <a:br>
            <a:rPr lang="en-US" sz="1300" kern="1200" dirty="0">
              <a:solidFill>
                <a:schemeClr val="tx1"/>
              </a:solidFill>
            </a:rPr>
          </a:br>
          <a:r>
            <a:rPr lang="en-US" sz="1300" b="1" kern="1200" dirty="0">
              <a:solidFill>
                <a:schemeClr val="tx1"/>
              </a:solidFill>
            </a:rPr>
            <a:t>Operational Cost</a:t>
          </a:r>
        </a:p>
      </dsp:txBody>
      <dsp:txXfrm>
        <a:off x="3690902" y="868223"/>
        <a:ext cx="1239784" cy="681750"/>
      </dsp:txXfrm>
    </dsp:sp>
    <dsp:sp modelId="{CF4798E8-E5BC-49A8-96A0-17C0D15B5946}">
      <dsp:nvSpPr>
        <dsp:cNvPr id="0" name=""/>
        <dsp:cNvSpPr/>
      </dsp:nvSpPr>
      <dsp:spPr>
        <a:xfrm>
          <a:off x="5006854" y="868391"/>
          <a:ext cx="1558743" cy="678726"/>
        </a:xfrm>
        <a:prstGeom prst="chevron">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rtl="0">
            <a:lnSpc>
              <a:spcPct val="90000"/>
            </a:lnSpc>
            <a:spcBef>
              <a:spcPct val="0"/>
            </a:spcBef>
            <a:spcAft>
              <a:spcPct val="35000"/>
            </a:spcAft>
            <a:buNone/>
          </a:pPr>
          <a:r>
            <a:rPr lang="en-US" sz="1400" b="1" kern="1200" dirty="0">
              <a:effectLst/>
              <a:latin typeface="+mn-lt"/>
              <a:ea typeface="Times New Roman" panose="02020603050405020304" pitchFamily="18" charset="0"/>
              <a:cs typeface="Times New Roman" panose="02020603050405020304" pitchFamily="18" charset="0"/>
            </a:rPr>
            <a:t>$2 M Yearly profit</a:t>
          </a:r>
          <a:endParaRPr lang="en-US" sz="1400" kern="1200" dirty="0">
            <a:latin typeface="+mn-lt"/>
          </a:endParaRPr>
        </a:p>
      </dsp:txBody>
      <dsp:txXfrm>
        <a:off x="5346217" y="868391"/>
        <a:ext cx="880017" cy="67872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2B4BDD-FF3A-4A1B-B4F0-C407B7E736D2}">
      <dsp:nvSpPr>
        <dsp:cNvPr id="0" name=""/>
        <dsp:cNvSpPr/>
      </dsp:nvSpPr>
      <dsp:spPr>
        <a:xfrm>
          <a:off x="0" y="58589"/>
          <a:ext cx="5177810" cy="1666354"/>
        </a:xfrm>
        <a:prstGeom prst="rightArrow">
          <a:avLst>
            <a:gd name="adj1" fmla="val 75000"/>
            <a:gd name="adj2" fmla="val 50000"/>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795" tIns="10795" rIns="10795" bIns="10795" numCol="1" spcCol="1270" anchor="t" anchorCtr="0">
          <a:noAutofit/>
        </a:bodyPr>
        <a:lstStyle/>
        <a:p>
          <a:pPr marL="171450" lvl="1" indent="-171450" algn="l" defTabSz="755650" rtl="0">
            <a:lnSpc>
              <a:spcPct val="90000"/>
            </a:lnSpc>
            <a:spcBef>
              <a:spcPct val="0"/>
            </a:spcBef>
            <a:spcAft>
              <a:spcPct val="15000"/>
            </a:spcAft>
            <a:buChar char="•"/>
          </a:pPr>
          <a:r>
            <a:rPr lang="en-US" sz="1700" kern="1200" dirty="0">
              <a:solidFill>
                <a:srgbClr val="000000"/>
              </a:solidFill>
              <a:effectLst/>
              <a:latin typeface="Times New Roman" panose="02020603050405020304" pitchFamily="18" charset="0"/>
              <a:ea typeface="Times New Roman" panose="02020603050405020304" pitchFamily="18" charset="0"/>
            </a:rPr>
            <a:t>All provided resorts belonging to the same  market share</a:t>
          </a:r>
          <a:br>
            <a:rPr lang="en-US" sz="1700" kern="1200" dirty="0">
              <a:solidFill>
                <a:srgbClr val="000000"/>
              </a:solidFill>
              <a:effectLst/>
              <a:latin typeface="Times New Roman" panose="02020603050405020304" pitchFamily="18" charset="0"/>
              <a:ea typeface="Times New Roman" panose="02020603050405020304" pitchFamily="18" charset="0"/>
            </a:rPr>
          </a:br>
          <a:endParaRPr lang="en-US" sz="1700" kern="1200" dirty="0"/>
        </a:p>
        <a:p>
          <a:pPr marL="171450" lvl="1" indent="-171450" algn="l" defTabSz="755650">
            <a:lnSpc>
              <a:spcPct val="90000"/>
            </a:lnSpc>
            <a:spcBef>
              <a:spcPct val="0"/>
            </a:spcBef>
            <a:spcAft>
              <a:spcPct val="15000"/>
            </a:spcAft>
            <a:buChar char="•"/>
          </a:pPr>
          <a:r>
            <a:rPr lang="en-US" sz="1700" kern="1200" dirty="0">
              <a:solidFill>
                <a:schemeClr val="tx1"/>
              </a:solidFill>
              <a:effectLst/>
              <a:latin typeface="Times New Roman" panose="02020603050405020304" pitchFamily="18" charset="0"/>
              <a:ea typeface="Times New Roman" panose="02020603050405020304" pitchFamily="18" charset="0"/>
            </a:rPr>
            <a:t>No clear grouping that would justify for treating states differently </a:t>
          </a:r>
          <a:endParaRPr lang="en-US" sz="1700" kern="1200" dirty="0">
            <a:solidFill>
              <a:schemeClr val="tx1"/>
            </a:solidFill>
          </a:endParaRPr>
        </a:p>
      </dsp:txBody>
      <dsp:txXfrm>
        <a:off x="0" y="266883"/>
        <a:ext cx="4552927" cy="1249766"/>
      </dsp:txXfrm>
    </dsp:sp>
    <dsp:sp modelId="{07A095D0-C81D-4BDD-A657-FB58A37F0618}">
      <dsp:nvSpPr>
        <dsp:cNvPr id="0" name=""/>
        <dsp:cNvSpPr/>
      </dsp:nvSpPr>
      <dsp:spPr>
        <a:xfrm>
          <a:off x="5217138" y="240236"/>
          <a:ext cx="4302167" cy="1288272"/>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marL="0" lvl="0" indent="0" algn="ctr" defTabSz="1022350" rtl="0">
            <a:lnSpc>
              <a:spcPct val="90000"/>
            </a:lnSpc>
            <a:spcBef>
              <a:spcPct val="0"/>
            </a:spcBef>
            <a:spcAft>
              <a:spcPct val="35000"/>
            </a:spcAft>
            <a:buNone/>
          </a:pPr>
          <a:r>
            <a:rPr lang="en-US" sz="2300" b="1" kern="1200" dirty="0">
              <a:solidFill>
                <a:srgbClr val="000000"/>
              </a:solidFill>
              <a:effectLst/>
              <a:latin typeface="Times New Roman" panose="02020603050405020304" pitchFamily="18" charset="0"/>
              <a:ea typeface="Times New Roman" panose="02020603050405020304" pitchFamily="18" charset="0"/>
            </a:rPr>
            <a:t>Our Model considers all resorts within all the given states, </a:t>
          </a:r>
          <a:r>
            <a:rPr lang="en-US" sz="2300" b="1" kern="1200" dirty="0">
              <a:solidFill>
                <a:schemeClr val="bg1"/>
              </a:solidFill>
              <a:effectLst/>
              <a:latin typeface="Times New Roman" panose="02020603050405020304" pitchFamily="18" charset="0"/>
              <a:ea typeface="Times New Roman" panose="02020603050405020304" pitchFamily="18" charset="0"/>
            </a:rPr>
            <a:t>together</a:t>
          </a:r>
          <a:endParaRPr lang="en-US" sz="2300" b="1" kern="1200" dirty="0">
            <a:solidFill>
              <a:schemeClr val="bg1"/>
            </a:solidFill>
          </a:endParaRPr>
        </a:p>
      </dsp:txBody>
      <dsp:txXfrm>
        <a:off x="5280026" y="303124"/>
        <a:ext cx="4176391" cy="1162496"/>
      </dsp:txXfrm>
    </dsp:sp>
    <dsp:sp modelId="{95C23F61-DEB4-4A3A-92CA-22E76CA7D000}">
      <dsp:nvSpPr>
        <dsp:cNvPr id="0" name=""/>
        <dsp:cNvSpPr/>
      </dsp:nvSpPr>
      <dsp:spPr>
        <a:xfrm>
          <a:off x="0" y="1859813"/>
          <a:ext cx="5177810" cy="1582938"/>
        </a:xfrm>
        <a:prstGeom prst="rightArrow">
          <a:avLst>
            <a:gd name="adj1" fmla="val 75000"/>
            <a:gd name="adj2" fmla="val 50000"/>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795" tIns="10795" rIns="10795" bIns="10795" numCol="1" spcCol="1270" anchor="t" anchorCtr="0">
          <a:noAutofit/>
        </a:bodyPr>
        <a:lstStyle/>
        <a:p>
          <a:pPr marL="171450" lvl="1" indent="-171450" algn="l" defTabSz="755650">
            <a:lnSpc>
              <a:spcPct val="100000"/>
            </a:lnSpc>
            <a:spcBef>
              <a:spcPct val="0"/>
            </a:spcBef>
            <a:spcAft>
              <a:spcPct val="15000"/>
            </a:spcAft>
            <a:buChar char="•"/>
          </a:pPr>
          <a:r>
            <a:rPr lang="en-US" sz="1700" kern="1200" dirty="0">
              <a:effectLst/>
              <a:latin typeface="Times New Roman" panose="02020603050405020304" pitchFamily="18" charset="0"/>
              <a:ea typeface="Times New Roman" panose="02020603050405020304" pitchFamily="18" charset="0"/>
            </a:rPr>
            <a:t>In Montana it is customary to match weekend and weekday ticket prices</a:t>
          </a:r>
          <a:endParaRPr lang="en-US" sz="1700" kern="1200" dirty="0"/>
        </a:p>
        <a:p>
          <a:pPr marL="171450" lvl="1" indent="-171450" algn="l" defTabSz="755650">
            <a:lnSpc>
              <a:spcPct val="100000"/>
            </a:lnSpc>
            <a:spcBef>
              <a:spcPct val="0"/>
            </a:spcBef>
            <a:spcAft>
              <a:spcPct val="15000"/>
            </a:spcAft>
            <a:buChar char="•"/>
          </a:pPr>
          <a:r>
            <a:rPr lang="en-US" sz="1700" kern="1200" dirty="0">
              <a:solidFill>
                <a:srgbClr val="000000"/>
              </a:solidFill>
              <a:effectLst/>
              <a:latin typeface="Times New Roman" panose="02020603050405020304" pitchFamily="18" charset="0"/>
              <a:ea typeface="Times New Roman" panose="02020603050405020304" pitchFamily="18" charset="0"/>
            </a:rPr>
            <a:t>Weekend prices have the least missing values of the two</a:t>
          </a:r>
          <a:endParaRPr lang="en-US" sz="1700" kern="1200" dirty="0"/>
        </a:p>
        <a:p>
          <a:pPr marL="228600" lvl="1" indent="-228600" algn="l" defTabSz="1022350" rtl="0">
            <a:lnSpc>
              <a:spcPct val="90000"/>
            </a:lnSpc>
            <a:spcBef>
              <a:spcPct val="0"/>
            </a:spcBef>
            <a:spcAft>
              <a:spcPct val="15000"/>
            </a:spcAft>
            <a:buChar char="•"/>
          </a:pPr>
          <a:endParaRPr lang="en-US" sz="2300" kern="1200" dirty="0"/>
        </a:p>
      </dsp:txBody>
      <dsp:txXfrm>
        <a:off x="0" y="2057680"/>
        <a:ext cx="4584208" cy="1187204"/>
      </dsp:txXfrm>
    </dsp:sp>
    <dsp:sp modelId="{3ABE5F8C-1D67-4B1E-9552-A940D5715766}">
      <dsp:nvSpPr>
        <dsp:cNvPr id="0" name=""/>
        <dsp:cNvSpPr/>
      </dsp:nvSpPr>
      <dsp:spPr>
        <a:xfrm>
          <a:off x="5217138" y="1993710"/>
          <a:ext cx="4302167" cy="1288272"/>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marL="0" lvl="0" indent="0" algn="ctr" defTabSz="1022350">
            <a:lnSpc>
              <a:spcPct val="90000"/>
            </a:lnSpc>
            <a:spcBef>
              <a:spcPct val="0"/>
            </a:spcBef>
            <a:spcAft>
              <a:spcPct val="35000"/>
            </a:spcAft>
            <a:buNone/>
          </a:pPr>
          <a:r>
            <a:rPr lang="en-US" sz="2300" b="1" kern="1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Our Model focuses only on predicting </a:t>
          </a:r>
          <a:r>
            <a:rPr lang="en-US" sz="2300" b="1" kern="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weekend ticket prices</a:t>
          </a:r>
          <a:endParaRPr lang="en-US" sz="2300" kern="1200" dirty="0">
            <a:solidFill>
              <a:schemeClr val="bg1"/>
            </a:solidFill>
          </a:endParaRPr>
        </a:p>
      </dsp:txBody>
      <dsp:txXfrm>
        <a:off x="5280026" y="2056598"/>
        <a:ext cx="4176391" cy="1162496"/>
      </dsp:txXfrm>
    </dsp:sp>
    <dsp:sp modelId="{628F4979-CA4C-41A7-B5BB-17A797F71DEF}">
      <dsp:nvSpPr>
        <dsp:cNvPr id="0" name=""/>
        <dsp:cNvSpPr/>
      </dsp:nvSpPr>
      <dsp:spPr>
        <a:xfrm>
          <a:off x="0" y="3515345"/>
          <a:ext cx="5177810" cy="1607725"/>
        </a:xfrm>
        <a:prstGeom prst="rightArrow">
          <a:avLst>
            <a:gd name="adj1" fmla="val 75000"/>
            <a:gd name="adj2" fmla="val 50000"/>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t" anchorCtr="0">
          <a:noAutofit/>
        </a:bodyPr>
        <a:lstStyle/>
        <a:p>
          <a:pPr marL="114300" lvl="1" indent="-114300" algn="l" defTabSz="666750" rtl="0">
            <a:lnSpc>
              <a:spcPct val="150000"/>
            </a:lnSpc>
            <a:spcBef>
              <a:spcPct val="0"/>
            </a:spcBef>
            <a:spcAft>
              <a:spcPct val="15000"/>
            </a:spcAft>
            <a:buChar char="•"/>
          </a:pPr>
          <a:r>
            <a:rPr lang="en-US" sz="1500" kern="1200" dirty="0"/>
            <a:t>Dropped </a:t>
          </a:r>
          <a:r>
            <a:rPr lang="en-US" sz="1500" b="1" kern="1200" dirty="0"/>
            <a:t>all rows with missing price information</a:t>
          </a:r>
          <a:endParaRPr lang="en-US" sz="1500" kern="1200" dirty="0"/>
        </a:p>
        <a:p>
          <a:pPr marL="114300" lvl="1" indent="-114300" algn="l" defTabSz="666750" rtl="0">
            <a:lnSpc>
              <a:spcPct val="150000"/>
            </a:lnSpc>
            <a:spcBef>
              <a:spcPct val="0"/>
            </a:spcBef>
            <a:spcAft>
              <a:spcPct val="15000"/>
            </a:spcAft>
            <a:buChar char="•"/>
          </a:pPr>
          <a:r>
            <a:rPr lang="en-US" sz="1500" kern="1200" dirty="0"/>
            <a:t>Dropping another resort record for unclear data</a:t>
          </a:r>
        </a:p>
        <a:p>
          <a:pPr marL="114300" lvl="1" indent="-114300" algn="l" defTabSz="666750" rtl="0">
            <a:lnSpc>
              <a:spcPct val="150000"/>
            </a:lnSpc>
            <a:spcBef>
              <a:spcPct val="0"/>
            </a:spcBef>
            <a:spcAft>
              <a:spcPct val="15000"/>
            </a:spcAft>
            <a:buChar char="•"/>
          </a:pPr>
          <a:r>
            <a:rPr lang="en-US" sz="1500" kern="1200" dirty="0"/>
            <a:t>Dropping “Number of </a:t>
          </a:r>
          <a:r>
            <a:rPr lang="en-US" sz="1500" kern="1200" dirty="0" err="1"/>
            <a:t>FastEight</a:t>
          </a:r>
          <a:r>
            <a:rPr lang="en-US" sz="1500" kern="1200" dirty="0"/>
            <a:t> seats” featured column</a:t>
          </a:r>
        </a:p>
      </dsp:txBody>
      <dsp:txXfrm>
        <a:off x="0" y="3716311"/>
        <a:ext cx="4574913" cy="1205793"/>
      </dsp:txXfrm>
    </dsp:sp>
    <dsp:sp modelId="{2823EBC0-8590-478F-A590-E8A94C3D40DE}">
      <dsp:nvSpPr>
        <dsp:cNvPr id="0" name=""/>
        <dsp:cNvSpPr/>
      </dsp:nvSpPr>
      <dsp:spPr>
        <a:xfrm>
          <a:off x="5217138" y="3717869"/>
          <a:ext cx="4302167" cy="1288272"/>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marL="0" lvl="0" indent="0" algn="ctr" defTabSz="1022350" rtl="0">
            <a:lnSpc>
              <a:spcPct val="90000"/>
            </a:lnSpc>
            <a:spcBef>
              <a:spcPct val="0"/>
            </a:spcBef>
            <a:spcAft>
              <a:spcPct val="35000"/>
            </a:spcAft>
            <a:buNone/>
          </a:pPr>
          <a:r>
            <a:rPr lang="en-US" sz="2300" b="1" kern="1200" dirty="0">
              <a:solidFill>
                <a:schemeClr val="tx1"/>
              </a:solidFill>
              <a:latin typeface="Times New Roman" panose="02020603050405020304" pitchFamily="18" charset="0"/>
              <a:cs typeface="Times New Roman" panose="02020603050405020304" pitchFamily="18" charset="0"/>
            </a:rPr>
            <a:t>After deriving state-wise statistic features out of 330 resort records, Our Model uses </a:t>
          </a:r>
          <a:r>
            <a:rPr lang="en-US" sz="2300" b="1" kern="1200" dirty="0">
              <a:solidFill>
                <a:schemeClr val="bg1"/>
              </a:solidFill>
              <a:latin typeface="Times New Roman" panose="02020603050405020304" pitchFamily="18" charset="0"/>
              <a:cs typeface="Times New Roman" panose="02020603050405020304" pitchFamily="18" charset="0"/>
            </a:rPr>
            <a:t>277 resort records</a:t>
          </a:r>
        </a:p>
      </dsp:txBody>
      <dsp:txXfrm>
        <a:off x="5280026" y="3780757"/>
        <a:ext cx="4176391" cy="11624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2F7CB8-1B5B-460E-A368-79F0A2F2EB1E}">
      <dsp:nvSpPr>
        <dsp:cNvPr id="0" name=""/>
        <dsp:cNvSpPr/>
      </dsp:nvSpPr>
      <dsp:spPr>
        <a:xfrm rot="21300000">
          <a:off x="10903" y="1317244"/>
          <a:ext cx="3531322" cy="404389"/>
        </a:xfrm>
        <a:prstGeom prst="mathMinus">
          <a:avLst/>
        </a:prstGeom>
        <a:solidFill>
          <a:schemeClr val="accent1">
            <a:tint val="60000"/>
            <a:hueOff val="0"/>
            <a:satOff val="0"/>
            <a:lumOff val="0"/>
            <a:alpha val="1500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dsp:style>
    </dsp:sp>
    <dsp:sp modelId="{6F9144A0-FF2E-408C-8219-B96F0FAB2B43}">
      <dsp:nvSpPr>
        <dsp:cNvPr id="0" name=""/>
        <dsp:cNvSpPr/>
      </dsp:nvSpPr>
      <dsp:spPr>
        <a:xfrm>
          <a:off x="-5084" y="145364"/>
          <a:ext cx="1928859" cy="1162914"/>
        </a:xfrm>
        <a:prstGeom prst="downArrow">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DCBF3E28-6330-439E-BF57-E3174BCB00C3}">
      <dsp:nvSpPr>
        <dsp:cNvPr id="0" name=""/>
        <dsp:cNvSpPr/>
      </dsp:nvSpPr>
      <dsp:spPr>
        <a:xfrm>
          <a:off x="1735109" y="0"/>
          <a:ext cx="1580796" cy="12210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Currently Big Mountain charges</a:t>
          </a:r>
        </a:p>
      </dsp:txBody>
      <dsp:txXfrm>
        <a:off x="1735109" y="0"/>
        <a:ext cx="1580796" cy="1221059"/>
      </dsp:txXfrm>
    </dsp:sp>
    <dsp:sp modelId="{47AD196D-B1E3-4CA4-874A-01107C18FFB3}">
      <dsp:nvSpPr>
        <dsp:cNvPr id="0" name=""/>
        <dsp:cNvSpPr/>
      </dsp:nvSpPr>
      <dsp:spPr>
        <a:xfrm>
          <a:off x="1668437" y="1599006"/>
          <a:ext cx="1850693" cy="1162914"/>
        </a:xfrm>
        <a:prstGeom prst="upArrow">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F4A9DE57-D556-401E-BB95-E972009BD6FB}">
      <dsp:nvSpPr>
        <dsp:cNvPr id="0" name=""/>
        <dsp:cNvSpPr/>
      </dsp:nvSpPr>
      <dsp:spPr>
        <a:xfrm>
          <a:off x="0" y="1607937"/>
          <a:ext cx="2098995" cy="13372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04" tIns="120904" rIns="120904" bIns="120904" numCol="1" spcCol="1270" anchor="ctr" anchorCtr="0">
          <a:noAutofit/>
        </a:bodyPr>
        <a:lstStyle/>
        <a:p>
          <a:pPr marL="0" lvl="0" indent="0" algn="l" defTabSz="755650">
            <a:lnSpc>
              <a:spcPct val="90000"/>
            </a:lnSpc>
            <a:spcBef>
              <a:spcPct val="0"/>
            </a:spcBef>
            <a:spcAft>
              <a:spcPct val="35000"/>
            </a:spcAft>
            <a:buNone/>
          </a:pPr>
          <a:r>
            <a:rPr lang="en-US" sz="1700" kern="12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could be fairly supported in the marketplace by Big Mountain's facilities</a:t>
          </a:r>
          <a:endParaRPr lang="en-US" sz="1700" kern="1200" dirty="0"/>
        </a:p>
      </dsp:txBody>
      <dsp:txXfrm>
        <a:off x="0" y="1607937"/>
        <a:ext cx="2098995" cy="133724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BEBF7A-2DC4-439E-B545-09F8B15E693A}">
      <dsp:nvSpPr>
        <dsp:cNvPr id="0" name=""/>
        <dsp:cNvSpPr/>
      </dsp:nvSpPr>
      <dsp:spPr>
        <a:xfrm>
          <a:off x="1447028" y="135874"/>
          <a:ext cx="2147533" cy="745809"/>
        </a:xfrm>
        <a:prstGeom prst="ellipse">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F06B137-BB2E-47B8-A69E-8463C724C93A}">
      <dsp:nvSpPr>
        <dsp:cNvPr id="0" name=""/>
        <dsp:cNvSpPr/>
      </dsp:nvSpPr>
      <dsp:spPr>
        <a:xfrm>
          <a:off x="2316030" y="1962110"/>
          <a:ext cx="416188" cy="266360"/>
        </a:xfrm>
        <a:prstGeom prst="downArrow">
          <a:avLst/>
        </a:prstGeom>
        <a:solidFill>
          <a:schemeClr val="accent1">
            <a:tint val="6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8317EE9-663A-4A39-978C-5DCF8B2E781D}">
      <dsp:nvSpPr>
        <dsp:cNvPr id="0" name=""/>
        <dsp:cNvSpPr/>
      </dsp:nvSpPr>
      <dsp:spPr>
        <a:xfrm>
          <a:off x="1117600" y="2230530"/>
          <a:ext cx="2813048" cy="3887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dirty="0"/>
            <a:t>Ticket price </a:t>
          </a:r>
          <a:br>
            <a:rPr lang="en-US" sz="1600" kern="1200" dirty="0"/>
          </a:br>
          <a:r>
            <a:rPr lang="en-US" sz="1600" kern="1200" dirty="0"/>
            <a:t>predicted increase($)</a:t>
          </a:r>
        </a:p>
      </dsp:txBody>
      <dsp:txXfrm>
        <a:off x="1117600" y="2230530"/>
        <a:ext cx="2813048" cy="388763"/>
      </dsp:txXfrm>
    </dsp:sp>
    <dsp:sp modelId="{F0224FB9-E9AF-4316-83A1-F0ECFD8469A0}">
      <dsp:nvSpPr>
        <dsp:cNvPr id="0" name=""/>
        <dsp:cNvSpPr/>
      </dsp:nvSpPr>
      <dsp:spPr>
        <a:xfrm>
          <a:off x="1960490" y="723735"/>
          <a:ext cx="1130721" cy="1034741"/>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22275">
            <a:lnSpc>
              <a:spcPct val="90000"/>
            </a:lnSpc>
            <a:spcBef>
              <a:spcPct val="0"/>
            </a:spcBef>
            <a:spcAft>
              <a:spcPct val="35000"/>
            </a:spcAft>
            <a:buNone/>
          </a:pPr>
          <a:r>
            <a:rPr lang="en-US" sz="950" b="1" kern="1200" dirty="0">
              <a:solidFill>
                <a:schemeClr val="tx1"/>
              </a:solidFill>
            </a:rPr>
            <a:t>Corresponding</a:t>
          </a:r>
          <a:r>
            <a:rPr lang="en-US" sz="600" kern="1200" dirty="0">
              <a:solidFill>
                <a:schemeClr val="tx1"/>
              </a:solidFill>
            </a:rPr>
            <a:t> </a:t>
          </a:r>
          <a:r>
            <a:rPr lang="en-US" sz="1800" b="1" kern="1200" dirty="0">
              <a:solidFill>
                <a:schemeClr val="tx1"/>
              </a:solidFill>
            </a:rPr>
            <a:t>deltas</a:t>
          </a:r>
          <a:endParaRPr lang="en-US" sz="600" b="1" kern="1200" dirty="0">
            <a:solidFill>
              <a:schemeClr val="tx1"/>
            </a:solidFill>
          </a:endParaRPr>
        </a:p>
      </dsp:txBody>
      <dsp:txXfrm>
        <a:off x="2126080" y="875269"/>
        <a:ext cx="799541" cy="731673"/>
      </dsp:txXfrm>
    </dsp:sp>
    <dsp:sp modelId="{04A0742A-5C04-430C-BA6B-BBC5E4497C88}">
      <dsp:nvSpPr>
        <dsp:cNvPr id="0" name=""/>
        <dsp:cNvSpPr/>
      </dsp:nvSpPr>
      <dsp:spPr>
        <a:xfrm>
          <a:off x="1546867" y="0"/>
          <a:ext cx="1038899" cy="998782"/>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688975">
            <a:lnSpc>
              <a:spcPct val="90000"/>
            </a:lnSpc>
            <a:spcBef>
              <a:spcPct val="0"/>
            </a:spcBef>
            <a:spcAft>
              <a:spcPct val="35000"/>
            </a:spcAft>
            <a:buNone/>
          </a:pPr>
          <a:r>
            <a:rPr lang="en-US" sz="1550" b="1" kern="1200" dirty="0">
              <a:solidFill>
                <a:schemeClr val="tx1"/>
              </a:solidFill>
            </a:rPr>
            <a:t>facilities</a:t>
          </a:r>
        </a:p>
      </dsp:txBody>
      <dsp:txXfrm>
        <a:off x="1699010" y="146268"/>
        <a:ext cx="734613" cy="706246"/>
      </dsp:txXfrm>
    </dsp:sp>
    <dsp:sp modelId="{44780D49-C843-4CF0-96FD-E25164388840}">
      <dsp:nvSpPr>
        <dsp:cNvPr id="0" name=""/>
        <dsp:cNvSpPr/>
      </dsp:nvSpPr>
      <dsp:spPr>
        <a:xfrm>
          <a:off x="1358796" y="44313"/>
          <a:ext cx="2330656" cy="1864524"/>
        </a:xfrm>
        <a:prstGeom prst="funnel">
          <a:avLst/>
        </a:prstGeom>
        <a:solidFill>
          <a:schemeClr val="lt1">
            <a:alpha val="4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arrow3">
  <dgm:title val=""/>
  <dgm:desc val=""/>
  <dgm:catLst>
    <dgm:cat type="relationship" pri="5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param type="horzAlign" val="none"/>
      <dgm:param type="vertAlign" val="none"/>
    </dgm:alg>
    <dgm:shape xmlns:r="http://schemas.openxmlformats.org/officeDocument/2006/relationships" r:blip="">
      <dgm:adjLst/>
    </dgm:shape>
    <dgm:presOf/>
    <dgm:choose name="Name0">
      <dgm:if name="Name1" func="var" arg="dir" op="equ" val="norm">
        <dgm:choose name="Name2">
          <dgm:if name="Name3" axis="ch" ptType="node" func="cnt" op="gte" val="2">
            <dgm:constrLst>
              <dgm:constr type="w" for="ch" forName="divider" refType="w"/>
              <dgm:constr type="h" for="ch" forName="divider" refType="w" fact="0.2"/>
              <dgm:constr type="h" for="ch" forName="divider" refType="h" op="gte" fact="0.2"/>
              <dgm:constr type="h" for="ch" forName="divider" refType="h" op="lte" fact="0.4"/>
              <dgm:constr type="ctrX" for="ch" forName="divider" refType="w" fact="0.5"/>
              <dgm:constr type="ctrY" for="ch" forName="divider" refType="h" fact="0.5"/>
              <dgm:constr type="w" for="ch" forName="downArrow" refType="w" fact="0.3"/>
              <dgm:constr type="h" for="ch" forName="downArrow" refType="h" fact="0.4"/>
              <dgm:constr type="l" for="ch" forName="downArrow" refType="w" fact="0.1"/>
              <dgm:constr type="t" for="ch" forName="downArrow" refType="h" fact="0.05"/>
              <dgm:constr type="lOff" for="ch" forName="downArrow" refType="w" fact="0.02"/>
              <dgm:constr type="w" for="ch" forName="downArrowText" refType="w" fact="0.32"/>
              <dgm:constr type="h" for="ch" forName="downArrowText" refType="h" fact="0.42"/>
              <dgm:constr type="t" for="ch" forName="downArrowText"/>
              <dgm:constr type="r" for="ch" forName="downArrowText" refType="w" fact="0.85"/>
              <dgm:constr type="w" for="ch" forName="upArrow" refType="w" fact="0.3"/>
              <dgm:constr type="h" for="ch" forName="upArrow" refType="h" fact="0.4"/>
              <dgm:constr type="b" for="ch" forName="upArrow" refType="h" fact="0.95"/>
              <dgm:constr type="r" for="ch" forName="upArrow" refType="w" fact="0.9"/>
              <dgm:constr type="rOff" for="ch" forName="upArrow" refType="w" fact="-0.02"/>
              <dgm:constr type="w" for="ch" forName="upArrowText" refType="w" fact="0.32"/>
              <dgm:constr type="h" for="ch" forName="upArrowText" refType="h" fact="0.42"/>
              <dgm:constr type="b" for="ch" forName="upArrowText" refType="h"/>
              <dgm:constr type="l" for="ch" forName="upArrowText" refType="w" fact="0.15"/>
              <dgm:constr type="primFontSz" for="ch" ptType="node" op="equ" val="65"/>
            </dgm:constrLst>
          </dgm:if>
          <dgm:else name="Name4">
            <dgm:constrLst>
              <dgm:constr type="w" for="ch" forName="downArrow" refType="w" fact="0.4"/>
              <dgm:constr type="h" for="ch" forName="downArrow" refType="h" fact="0.8"/>
              <dgm:constr type="l" for="ch" forName="downArrow" refType="w" fact="0.02"/>
              <dgm:constr type="t" for="ch" forName="downArrow" refType="h" fact="0.05"/>
              <dgm:constr type="lOff" for="ch" forName="downArrow" refType="w" fact="0.02"/>
              <dgm:constr type="w" for="ch" forName="downArrowText" refType="w" fact="0.5"/>
              <dgm:constr type="h" for="ch" forName="downArrowText" refType="h"/>
              <dgm:constr type="t" for="ch" forName="downArrowText"/>
              <dgm:constr type="r" for="ch" forName="downArrowText" refType="w"/>
              <dgm:constr type="primFontSz" for="ch" ptType="node" op="equ" val="65"/>
            </dgm:constrLst>
          </dgm:else>
        </dgm:choose>
      </dgm:if>
      <dgm:else name="Name5">
        <dgm:choose name="Name6">
          <dgm:if name="Name7" axis="ch" ptType="node" func="cnt" op="gte" val="2">
            <dgm:constrLst>
              <dgm:constr type="w" for="ch" forName="divider" refType="w"/>
              <dgm:constr type="h" for="ch" forName="divider" refType="w" fact="0.2"/>
              <dgm:constr type="h" for="ch" forName="divider" refType="h" op="gte" fact="0.2"/>
              <dgm:constr type="h" for="ch" forName="divider" refType="h" op="lte" fact="0.4"/>
              <dgm:constr type="ctrX" for="ch" forName="divider" refType="w" fact="0.5"/>
              <dgm:constr type="ctrY" for="ch" forName="divider" refType="h" fact="0.5"/>
              <dgm:constr type="w" for="ch" forName="downArrow" refType="w" fact="0.3"/>
              <dgm:constr type="h" for="ch" forName="downArrow" refType="h" fact="0.4"/>
              <dgm:constr type="r" for="ch" forName="downArrow" refType="w" fact="0.9"/>
              <dgm:constr type="t" for="ch" forName="downArrow" refType="h" fact="0.05"/>
              <dgm:constr type="rOff" for="ch" forName="downArrow" refType="w" fact="-0.02"/>
              <dgm:constr type="w" for="ch" forName="downArrowText" refType="w" fact="0.32"/>
              <dgm:constr type="h" for="ch" forName="downArrowText" refType="h" fact="0.42"/>
              <dgm:constr type="t" for="ch" forName="downArrowText"/>
              <dgm:constr type="l" for="ch" forName="downArrowText" refType="w" fact="0.15"/>
              <dgm:constr type="w" for="ch" forName="upArrow" refType="w" fact="0.3"/>
              <dgm:constr type="h" for="ch" forName="upArrow" refType="h" fact="0.4"/>
              <dgm:constr type="b" for="ch" forName="upArrow" refType="h" fact="0.95"/>
              <dgm:constr type="l" for="ch" forName="upArrow" refType="w" fact="0.1"/>
              <dgm:constr type="lOff" for="ch" forName="upArrow" refType="w" fact="0.02"/>
              <dgm:constr type="w" for="ch" forName="upArrowText" refType="w" fact="0.32"/>
              <dgm:constr type="h" for="ch" forName="upArrowText" refType="h" fact="0.42"/>
              <dgm:constr type="b" for="ch" forName="upArrowText" refType="h"/>
              <dgm:constr type="r" for="ch" forName="upArrowText" refType="w" fact="0.85"/>
              <dgm:constr type="primFontSz" for="ch" ptType="node" op="equ" val="65"/>
            </dgm:constrLst>
          </dgm:if>
          <dgm:else name="Name8">
            <dgm:constrLst>
              <dgm:constr type="w" for="ch" forName="downArrow" refType="w" fact="0.4"/>
              <dgm:constr type="h" for="ch" forName="downArrow" refType="h" fact="0.8"/>
              <dgm:constr type="r" for="ch" forName="downArrow" refType="w" fact="0.98"/>
              <dgm:constr type="t" for="ch" forName="downArrow" refType="h" fact="0.05"/>
              <dgm:constr type="rOff" for="ch" forName="downArrow" refType="w" fact="-0.02"/>
              <dgm:constr type="w" for="ch" forName="downArrowText" refType="w" fact="0.5"/>
              <dgm:constr type="h" for="ch" forName="downArrowText" refType="h"/>
              <dgm:constr type="t" for="ch" forName="downArrowText"/>
              <dgm:constr type="l" for="ch" forName="downArrowText"/>
              <dgm:constr type="primFontSz" for="ch" ptType="node" op="equ" val="65"/>
            </dgm:constrLst>
          </dgm:else>
        </dgm:choose>
      </dgm:else>
    </dgm:choose>
    <dgm:ruleLst/>
    <dgm:choose name="Name9">
      <dgm:if name="Name10" axis="ch" ptType="node" func="cnt" op="gte" val="2">
        <dgm:layoutNode name="divider" styleLbl="fgShp">
          <dgm:alg type="sp"/>
          <dgm:choose name="Name11">
            <dgm:if name="Name12" func="var" arg="dir" op="equ" val="norm">
              <dgm:shape xmlns:r="http://schemas.openxmlformats.org/officeDocument/2006/relationships" rot="-5" type="mathMinus" r:blip="">
                <dgm:adjLst/>
              </dgm:shape>
            </dgm:if>
            <dgm:else name="Name13">
              <dgm:shape xmlns:r="http://schemas.openxmlformats.org/officeDocument/2006/relationships" rot="5" type="mathMinus" r:blip="">
                <dgm:adjLst/>
              </dgm:shape>
            </dgm:else>
          </dgm:choose>
          <dgm:presOf/>
          <dgm:constrLst/>
          <dgm:ruleLst/>
        </dgm:layoutNode>
      </dgm:if>
      <dgm:else name="Name14"/>
    </dgm:choose>
    <dgm:forEach name="Name15" axis="ch" ptType="node" cnt="1">
      <dgm:layoutNode name="downArrow" styleLbl="node1">
        <dgm:alg type="sp"/>
        <dgm:shape xmlns:r="http://schemas.openxmlformats.org/officeDocument/2006/relationships" type="downArrow" r:blip="">
          <dgm:adjLst/>
        </dgm:shape>
        <dgm:presOf/>
        <dgm:constrLst/>
        <dgm:ruleLst/>
      </dgm:layoutNode>
      <dgm:layoutNode name="downArrowText" styleLbl="revTx">
        <dgm:varLst>
          <dgm:bulletEnabled val="1"/>
        </dgm:varLst>
        <dgm:alg type="tx">
          <dgm:param type="txAnchorVertCh" val="mid"/>
        </dgm:alg>
        <dgm:shape xmlns:r="http://schemas.openxmlformats.org/officeDocument/2006/relationships" type="rect" r:blip="">
          <dgm:adjLst/>
        </dgm:shape>
        <dgm:presOf axis="desOrSelf" ptType="node"/>
        <dgm:constrLst/>
        <dgm:ruleLst>
          <dgm:rule type="primFontSz" val="5" fact="NaN" max="NaN"/>
        </dgm:ruleLst>
      </dgm:layoutNode>
    </dgm:forEach>
    <dgm:forEach name="Name16" axis="ch" ptType="node" st="2" cnt="1">
      <dgm:layoutNode name="upArrow" styleLbl="node1">
        <dgm:alg type="sp"/>
        <dgm:shape xmlns:r="http://schemas.openxmlformats.org/officeDocument/2006/relationships" type="upArrow" r:blip="">
          <dgm:adjLst/>
        </dgm:shape>
        <dgm:presOf/>
        <dgm:constrLst/>
        <dgm:ruleLst/>
      </dgm:layoutNode>
      <dgm:layoutNode name="upArrowText" styleLbl="revTx">
        <dgm:varLst>
          <dgm:bulletEnabled val="1"/>
        </dgm:varLst>
        <dgm:alg type="tx">
          <dgm:param type="txAnchorVertCh" val="mid"/>
        </dgm:alg>
        <dgm:shape xmlns:r="http://schemas.openxmlformats.org/officeDocument/2006/relationships" type="rect" r:blip="">
          <dgm:adjLst/>
        </dgm:shape>
        <dgm:presOf axis="desOrSelf" ptType="node"/>
        <dgm:constrLst/>
        <dgm:ruleLst>
          <dgm:rule type="primFontSz" val="5" fact="NaN" max="NaN"/>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11FF22C-F911-4178-B4A1-81391383938D}"/>
              </a:ext>
            </a:extLst>
          </p:cNvPr>
          <p:cNvSpPr>
            <a:spLocks noGrp="1"/>
          </p:cNvSpPr>
          <p:nvPr>
            <p:ph type="hdr" sz="quarter"/>
          </p:nvPr>
        </p:nvSpPr>
        <p:spPr>
          <a:xfrm>
            <a:off x="0" y="1"/>
            <a:ext cx="3169920" cy="481728"/>
          </a:xfrm>
          <a:prstGeom prst="rect">
            <a:avLst/>
          </a:prstGeom>
        </p:spPr>
        <p:txBody>
          <a:bodyPr vert="horz" lIns="96657" tIns="48329" rIns="96657" bIns="48329" rtlCol="0"/>
          <a:lstStyle>
            <a:lvl1pPr algn="l">
              <a:defRPr sz="1200"/>
            </a:lvl1pPr>
          </a:lstStyle>
          <a:p>
            <a:r>
              <a:rPr lang="en-US"/>
              <a:t>Slide Deck for the Executive Team</a:t>
            </a:r>
          </a:p>
        </p:txBody>
      </p:sp>
      <p:sp>
        <p:nvSpPr>
          <p:cNvPr id="3" name="Date Placeholder 2">
            <a:extLst>
              <a:ext uri="{FF2B5EF4-FFF2-40B4-BE49-F238E27FC236}">
                <a16:creationId xmlns:a16="http://schemas.microsoft.com/office/drawing/2014/main" id="{7B6DED0A-A5CD-4EEB-A13D-E65F3858DF37}"/>
              </a:ext>
            </a:extLst>
          </p:cNvPr>
          <p:cNvSpPr>
            <a:spLocks noGrp="1"/>
          </p:cNvSpPr>
          <p:nvPr>
            <p:ph type="dt" sz="quarter" idx="1"/>
          </p:nvPr>
        </p:nvSpPr>
        <p:spPr>
          <a:xfrm>
            <a:off x="4143587" y="1"/>
            <a:ext cx="3169920" cy="481728"/>
          </a:xfrm>
          <a:prstGeom prst="rect">
            <a:avLst/>
          </a:prstGeom>
        </p:spPr>
        <p:txBody>
          <a:bodyPr vert="horz" lIns="96657" tIns="48329" rIns="96657" bIns="48329" rtlCol="0"/>
          <a:lstStyle>
            <a:lvl1pPr algn="r">
              <a:defRPr sz="1200"/>
            </a:lvl1pPr>
          </a:lstStyle>
          <a:p>
            <a:fld id="{22539C8A-6F6C-4B2E-B9E4-78E8B01C283D}" type="datetimeFigureOut">
              <a:rPr lang="en-US" smtClean="0"/>
              <a:t>8/23/2021</a:t>
            </a:fld>
            <a:endParaRPr lang="en-US"/>
          </a:p>
        </p:txBody>
      </p:sp>
      <p:sp>
        <p:nvSpPr>
          <p:cNvPr id="4" name="Footer Placeholder 3">
            <a:extLst>
              <a:ext uri="{FF2B5EF4-FFF2-40B4-BE49-F238E27FC236}">
                <a16:creationId xmlns:a16="http://schemas.microsoft.com/office/drawing/2014/main" id="{03D4C216-46F7-4AB5-919A-FF017786BE70}"/>
              </a:ext>
            </a:extLst>
          </p:cNvPr>
          <p:cNvSpPr>
            <a:spLocks noGrp="1"/>
          </p:cNvSpPr>
          <p:nvPr>
            <p:ph type="ftr" sz="quarter" idx="2"/>
          </p:nvPr>
        </p:nvSpPr>
        <p:spPr>
          <a:xfrm>
            <a:off x="0" y="9119475"/>
            <a:ext cx="3169920" cy="481727"/>
          </a:xfrm>
          <a:prstGeom prst="rect">
            <a:avLst/>
          </a:prstGeom>
        </p:spPr>
        <p:txBody>
          <a:bodyPr vert="horz" lIns="96657" tIns="48329" rIns="96657" bIns="48329" rtlCol="0" anchor="b"/>
          <a:lstStyle>
            <a:lvl1pPr algn="l">
              <a:defRPr sz="1200"/>
            </a:lvl1pPr>
          </a:lstStyle>
          <a:p>
            <a:r>
              <a:rPr lang="en-US"/>
              <a:t>Guided Capstone - Unit 6</a:t>
            </a:r>
          </a:p>
        </p:txBody>
      </p:sp>
      <p:sp>
        <p:nvSpPr>
          <p:cNvPr id="5" name="Slide Number Placeholder 4">
            <a:extLst>
              <a:ext uri="{FF2B5EF4-FFF2-40B4-BE49-F238E27FC236}">
                <a16:creationId xmlns:a16="http://schemas.microsoft.com/office/drawing/2014/main" id="{EADF4E2C-72DC-4867-A1D1-F5C933CC1E76}"/>
              </a:ext>
            </a:extLst>
          </p:cNvPr>
          <p:cNvSpPr>
            <a:spLocks noGrp="1"/>
          </p:cNvSpPr>
          <p:nvPr>
            <p:ph type="sldNum" sz="quarter" idx="3"/>
          </p:nvPr>
        </p:nvSpPr>
        <p:spPr>
          <a:xfrm>
            <a:off x="4143587" y="9119475"/>
            <a:ext cx="3169920" cy="481727"/>
          </a:xfrm>
          <a:prstGeom prst="rect">
            <a:avLst/>
          </a:prstGeom>
        </p:spPr>
        <p:txBody>
          <a:bodyPr vert="horz" lIns="96657" tIns="48329" rIns="96657" bIns="48329" rtlCol="0" anchor="b"/>
          <a:lstStyle>
            <a:lvl1pPr algn="r">
              <a:defRPr sz="1200"/>
            </a:lvl1pPr>
          </a:lstStyle>
          <a:p>
            <a:fld id="{E05A4CF3-29F3-4195-8356-F02498888822}" type="slidenum">
              <a:rPr lang="en-US" smtClean="0"/>
              <a:t>‹#›</a:t>
            </a:fld>
            <a:endParaRPr lang="en-US"/>
          </a:p>
        </p:txBody>
      </p:sp>
    </p:spTree>
    <p:extLst>
      <p:ext uri="{BB962C8B-B14F-4D97-AF65-F5344CB8AC3E}">
        <p14:creationId xmlns:p14="http://schemas.microsoft.com/office/powerpoint/2010/main" val="1086093736"/>
      </p:ext>
    </p:extLst>
  </p:cSld>
  <p:clrMap bg1="lt1" tx1="dk1" bg2="lt2" tx2="dk2" accent1="accent1" accent2="accent2" accent3="accent3" accent4="accent4" accent5="accent5" accent6="accent6" hlink="hlink" folHlink="folHlink"/>
  <p:hf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svg>
</file>

<file path=ppt/media/image4.png>
</file>

<file path=ppt/media/image5.png>
</file>

<file path=ppt/media/image6.png>
</file>

<file path=ppt/media/image7.png>
</file>

<file path=ppt/media/image8.png>
</file>

<file path=ppt/media/image9.pn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1728"/>
          </a:xfrm>
          <a:prstGeom prst="rect">
            <a:avLst/>
          </a:prstGeom>
        </p:spPr>
        <p:txBody>
          <a:bodyPr vert="horz" lIns="96657" tIns="48329" rIns="96657" bIns="48329" rtlCol="0"/>
          <a:lstStyle>
            <a:lvl1pPr algn="l">
              <a:defRPr sz="1200"/>
            </a:lvl1pPr>
          </a:lstStyle>
          <a:p>
            <a:r>
              <a:rPr lang="en-US"/>
              <a:t>Slide Deck for the Executive Team</a:t>
            </a:r>
          </a:p>
        </p:txBody>
      </p:sp>
      <p:sp>
        <p:nvSpPr>
          <p:cNvPr id="3" name="Date Placeholder 2"/>
          <p:cNvSpPr>
            <a:spLocks noGrp="1"/>
          </p:cNvSpPr>
          <p:nvPr>
            <p:ph type="dt" idx="1"/>
          </p:nvPr>
        </p:nvSpPr>
        <p:spPr>
          <a:xfrm>
            <a:off x="4143587" y="1"/>
            <a:ext cx="3169920" cy="481728"/>
          </a:xfrm>
          <a:prstGeom prst="rect">
            <a:avLst/>
          </a:prstGeom>
        </p:spPr>
        <p:txBody>
          <a:bodyPr vert="horz" lIns="96657" tIns="48329" rIns="96657" bIns="48329" rtlCol="0"/>
          <a:lstStyle>
            <a:lvl1pPr algn="r">
              <a:defRPr sz="1200"/>
            </a:lvl1pPr>
          </a:lstStyle>
          <a:p>
            <a:fld id="{5C3C140F-AE9F-4181-8353-2E8436A201D6}" type="datetimeFigureOut">
              <a:rPr lang="en-US" smtClean="0"/>
              <a:t>8/23/2021</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57" tIns="48329" rIns="96657" bIns="48329" rtlCol="0" anchor="ctr"/>
          <a:lstStyle/>
          <a:p>
            <a:endParaRPr lang="en-US"/>
          </a:p>
        </p:txBody>
      </p:sp>
      <p:sp>
        <p:nvSpPr>
          <p:cNvPr id="5" name="Notes Placeholder 4"/>
          <p:cNvSpPr>
            <a:spLocks noGrp="1"/>
          </p:cNvSpPr>
          <p:nvPr>
            <p:ph type="body" sz="quarter" idx="3"/>
          </p:nvPr>
        </p:nvSpPr>
        <p:spPr>
          <a:xfrm>
            <a:off x="731521" y="4620578"/>
            <a:ext cx="5852160" cy="3780473"/>
          </a:xfrm>
          <a:prstGeom prst="rect">
            <a:avLst/>
          </a:prstGeom>
        </p:spPr>
        <p:txBody>
          <a:bodyPr vert="horz" lIns="96657" tIns="48329" rIns="96657" bIns="4832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1727"/>
          </a:xfrm>
          <a:prstGeom prst="rect">
            <a:avLst/>
          </a:prstGeom>
        </p:spPr>
        <p:txBody>
          <a:bodyPr vert="horz" lIns="96657" tIns="48329" rIns="96657" bIns="48329" rtlCol="0" anchor="b"/>
          <a:lstStyle>
            <a:lvl1pPr algn="l">
              <a:defRPr sz="1200"/>
            </a:lvl1pPr>
          </a:lstStyle>
          <a:p>
            <a:r>
              <a:rPr lang="en-US"/>
              <a:t>Guided Capstone - Unit 6</a:t>
            </a:r>
          </a:p>
        </p:txBody>
      </p:sp>
      <p:sp>
        <p:nvSpPr>
          <p:cNvPr id="7" name="Slide Number Placeholder 6"/>
          <p:cNvSpPr>
            <a:spLocks noGrp="1"/>
          </p:cNvSpPr>
          <p:nvPr>
            <p:ph type="sldNum" sz="quarter" idx="5"/>
          </p:nvPr>
        </p:nvSpPr>
        <p:spPr>
          <a:xfrm>
            <a:off x="4143587" y="9119475"/>
            <a:ext cx="3169920" cy="481727"/>
          </a:xfrm>
          <a:prstGeom prst="rect">
            <a:avLst/>
          </a:prstGeom>
        </p:spPr>
        <p:txBody>
          <a:bodyPr vert="horz" lIns="96657" tIns="48329" rIns="96657" bIns="48329" rtlCol="0" anchor="b"/>
          <a:lstStyle>
            <a:lvl1pPr algn="r">
              <a:defRPr sz="1200"/>
            </a:lvl1pPr>
          </a:lstStyle>
          <a:p>
            <a:fld id="{D251004F-0E05-4F1F-BEF1-F5C1AF75E603}" type="slidenum">
              <a:rPr lang="en-US" smtClean="0"/>
              <a:t>‹#›</a:t>
            </a:fld>
            <a:endParaRPr lang="en-US"/>
          </a:p>
        </p:txBody>
      </p:sp>
    </p:spTree>
    <p:extLst>
      <p:ext uri="{BB962C8B-B14F-4D97-AF65-F5344CB8AC3E}">
        <p14:creationId xmlns:p14="http://schemas.microsoft.com/office/powerpoint/2010/main" val="1831907867"/>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251004F-0E05-4F1F-BEF1-F5C1AF75E603}" type="slidenum">
              <a:rPr lang="en-US" smtClean="0"/>
              <a:t>1</a:t>
            </a:fld>
            <a:endParaRPr lang="en-US"/>
          </a:p>
        </p:txBody>
      </p:sp>
      <p:sp>
        <p:nvSpPr>
          <p:cNvPr id="5" name="Footer Placeholder 4">
            <a:extLst>
              <a:ext uri="{FF2B5EF4-FFF2-40B4-BE49-F238E27FC236}">
                <a16:creationId xmlns:a16="http://schemas.microsoft.com/office/drawing/2014/main" id="{11EF2F05-B0BE-4964-831B-6B4921117F08}"/>
              </a:ext>
            </a:extLst>
          </p:cNvPr>
          <p:cNvSpPr>
            <a:spLocks noGrp="1"/>
          </p:cNvSpPr>
          <p:nvPr>
            <p:ph type="ftr" sz="quarter" idx="4"/>
          </p:nvPr>
        </p:nvSpPr>
        <p:spPr/>
        <p:txBody>
          <a:bodyPr/>
          <a:lstStyle/>
          <a:p>
            <a:r>
              <a:rPr lang="en-US"/>
              <a:t>Guided Capstone - Unit 6</a:t>
            </a:r>
          </a:p>
        </p:txBody>
      </p:sp>
      <p:sp>
        <p:nvSpPr>
          <p:cNvPr id="6" name="Header Placeholder 5">
            <a:extLst>
              <a:ext uri="{FF2B5EF4-FFF2-40B4-BE49-F238E27FC236}">
                <a16:creationId xmlns:a16="http://schemas.microsoft.com/office/drawing/2014/main" id="{070D0B6A-54CF-450D-9E9D-CEE156DE4BED}"/>
              </a:ext>
            </a:extLst>
          </p:cNvPr>
          <p:cNvSpPr>
            <a:spLocks noGrp="1"/>
          </p:cNvSpPr>
          <p:nvPr>
            <p:ph type="hdr" sz="quarter"/>
          </p:nvPr>
        </p:nvSpPr>
        <p:spPr/>
        <p:txBody>
          <a:bodyPr/>
          <a:lstStyle/>
          <a:p>
            <a:r>
              <a:rPr lang="en-US"/>
              <a:t>Slide Deck for the Executive Team</a:t>
            </a:r>
          </a:p>
        </p:txBody>
      </p:sp>
    </p:spTree>
    <p:extLst>
      <p:ext uri="{BB962C8B-B14F-4D97-AF65-F5344CB8AC3E}">
        <p14:creationId xmlns:p14="http://schemas.microsoft.com/office/powerpoint/2010/main" val="33767859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41645">
              <a:lnSpc>
                <a:spcPct val="115000"/>
              </a:lnSpc>
            </a:pPr>
            <a:r>
              <a:rPr lang="en-US" sz="900" dirty="0">
                <a:solidFill>
                  <a:srgbClr val="000000"/>
                </a:solidFill>
                <a:latin typeface="Arial" panose="020B0604020202020204" pitchFamily="34" charset="0"/>
                <a:ea typeface="Arial" panose="020B0604020202020204" pitchFamily="34" charset="0"/>
                <a:cs typeface="Arial" panose="020B0604020202020204" pitchFamily="34" charset="0"/>
              </a:rPr>
              <a:t>Our data science team was brought in to implement a data-driven model that would help to answer the following business questions:</a:t>
            </a:r>
            <a:endParaRPr lang="en-US" sz="900" dirty="0">
              <a:latin typeface="Arial" panose="020B0604020202020204" pitchFamily="34" charset="0"/>
              <a:ea typeface="Times New Roman" panose="02020603050405020304" pitchFamily="18" charset="0"/>
              <a:cs typeface="Arial" panose="020B0604020202020204" pitchFamily="34" charset="0"/>
            </a:endParaRPr>
          </a:p>
          <a:p>
            <a:pPr indent="241645">
              <a:lnSpc>
                <a:spcPct val="115000"/>
              </a:lnSpc>
            </a:pPr>
            <a:r>
              <a:rPr lang="en-US" sz="900" dirty="0">
                <a:solidFill>
                  <a:srgbClr val="000000"/>
                </a:solidFill>
                <a:latin typeface="Arial" panose="020B0604020202020204" pitchFamily="34" charset="0"/>
                <a:ea typeface="Arial" panose="020B0604020202020204" pitchFamily="34" charset="0"/>
                <a:cs typeface="Arial" panose="020B0604020202020204" pitchFamily="34" charset="0"/>
              </a:rPr>
              <a:t>Recently resort invested in an additional chair lift, which has increased its operating costs by M$1.54 this season. Including this new addition, to maximize its returns relative to its position in the market, we investigated </a:t>
            </a:r>
            <a:r>
              <a:rPr lang="en-US" sz="900" b="1" dirty="0">
                <a:solidFill>
                  <a:srgbClr val="000000"/>
                </a:solidFill>
                <a:latin typeface="Arial" panose="020B0604020202020204" pitchFamily="34" charset="0"/>
                <a:ea typeface="Arial" panose="020B0604020202020204" pitchFamily="34" charset="0"/>
                <a:cs typeface="Arial" panose="020B0604020202020204" pitchFamily="34" charset="0"/>
              </a:rPr>
              <a:t>What price should Big Mountain Resort currently charge for their ticket?.</a:t>
            </a:r>
            <a:r>
              <a:rPr lang="en-US" sz="900" dirty="0">
                <a:solidFill>
                  <a:srgbClr val="000000"/>
                </a:solidFill>
                <a:latin typeface="Arial" panose="020B0604020202020204" pitchFamily="34" charset="0"/>
                <a:ea typeface="Arial" panose="020B0604020202020204" pitchFamily="34" charset="0"/>
                <a:cs typeface="Arial" panose="020B0604020202020204" pitchFamily="34" charset="0"/>
              </a:rPr>
              <a:t> Now, the resort's pricing strategy has been to charge a premium above the average price of alternatives in its market segment. This report will present answers to whether they can increase the price even higher and, if so, how much? </a:t>
            </a:r>
            <a:r>
              <a:rPr lang="en-US" sz="900" dirty="0">
                <a:latin typeface="Arial" panose="020B0604020202020204" pitchFamily="34" charset="0"/>
                <a:ea typeface="Arial" panose="020B0604020202020204" pitchFamily="34" charset="0"/>
                <a:cs typeface="Arial" panose="020B0604020202020204" pitchFamily="34" charset="0"/>
              </a:rPr>
              <a:t> </a:t>
            </a:r>
            <a:endParaRPr lang="en-US" sz="900" dirty="0">
              <a:latin typeface="Arial" panose="020B0604020202020204" pitchFamily="34" charset="0"/>
              <a:ea typeface="Times New Roman" panose="02020603050405020304" pitchFamily="18" charset="0"/>
              <a:cs typeface="Arial" panose="020B0604020202020204" pitchFamily="34" charset="0"/>
            </a:endParaRPr>
          </a:p>
          <a:p>
            <a:pPr indent="241645">
              <a:lnSpc>
                <a:spcPct val="115000"/>
              </a:lnSpc>
            </a:pPr>
            <a:r>
              <a:rPr lang="en-US" sz="900" dirty="0">
                <a:solidFill>
                  <a:srgbClr val="000000"/>
                </a:solidFill>
                <a:latin typeface="Arial" panose="020B0604020202020204" pitchFamily="34" charset="0"/>
                <a:ea typeface="Arial" panose="020B0604020202020204" pitchFamily="34" charset="0"/>
                <a:cs typeface="Arial" panose="020B0604020202020204" pitchFamily="34" charset="0"/>
              </a:rPr>
              <a:t>We will be helping to determine </a:t>
            </a:r>
            <a:r>
              <a:rPr lang="en-US" sz="900" b="1" dirty="0">
                <a:solidFill>
                  <a:srgbClr val="000000"/>
                </a:solidFill>
                <a:latin typeface="Arial" panose="020B0604020202020204" pitchFamily="34" charset="0"/>
                <a:ea typeface="Arial" panose="020B0604020202020204" pitchFamily="34" charset="0"/>
                <a:cs typeface="Arial" panose="020B0604020202020204" pitchFamily="34" charset="0"/>
              </a:rPr>
              <a:t>How the resort can capitalize on its facilities in the best possible way</a:t>
            </a:r>
            <a:r>
              <a:rPr lang="en-US" sz="900" dirty="0">
                <a:solidFill>
                  <a:srgbClr val="000000"/>
                </a:solidFill>
                <a:latin typeface="Arial" panose="020B0604020202020204" pitchFamily="34" charset="0"/>
                <a:ea typeface="Arial" panose="020B0604020202020204" pitchFamily="34" charset="0"/>
                <a:cs typeface="Arial" panose="020B0604020202020204" pitchFamily="34" charset="0"/>
              </a:rPr>
              <a:t>. </a:t>
            </a:r>
            <a:br>
              <a:rPr lang="en-US" sz="900" dirty="0">
                <a:solidFill>
                  <a:srgbClr val="000000"/>
                </a:solidFill>
                <a:latin typeface="Arial" panose="020B0604020202020204" pitchFamily="34" charset="0"/>
                <a:ea typeface="Arial" panose="020B0604020202020204" pitchFamily="34" charset="0"/>
                <a:cs typeface="Arial" panose="020B0604020202020204" pitchFamily="34" charset="0"/>
              </a:rPr>
            </a:br>
            <a:r>
              <a:rPr lang="en-US" sz="900" dirty="0">
                <a:solidFill>
                  <a:srgbClr val="000000"/>
                </a:solidFill>
                <a:latin typeface="Arial" panose="020B0604020202020204" pitchFamily="34" charset="0"/>
                <a:ea typeface="Arial" panose="020B0604020202020204" pitchFamily="34" charset="0"/>
                <a:cs typeface="Arial" panose="020B0604020202020204" pitchFamily="34" charset="0"/>
              </a:rPr>
              <a:t>     Resort's management has presented us with several changes that they are considering. Our model tested these propositions and predicted how each scenario </a:t>
            </a:r>
            <a:r>
              <a:rPr lang="en-US" sz="900" dirty="0">
                <a:latin typeface="Arial" panose="020B0604020202020204" pitchFamily="34" charset="0"/>
                <a:ea typeface="Arial" panose="020B0604020202020204" pitchFamily="34" charset="0"/>
                <a:cs typeface="Arial" panose="020B0604020202020204" pitchFamily="34" charset="0"/>
              </a:rPr>
              <a:t>would influence current consumer’s willingness to pay for a ticket</a:t>
            </a:r>
            <a:r>
              <a:rPr lang="en-US" sz="900" dirty="0">
                <a:solidFill>
                  <a:srgbClr val="000000"/>
                </a:solidFill>
                <a:latin typeface="Arial" panose="020B0604020202020204" pitchFamily="34" charset="0"/>
                <a:ea typeface="Arial" panose="020B0604020202020204" pitchFamily="34" charset="0"/>
                <a:cs typeface="Arial" panose="020B0604020202020204" pitchFamily="34" charset="0"/>
              </a:rPr>
              <a:t>. I will present </a:t>
            </a:r>
            <a:r>
              <a:rPr lang="en-US" sz="900" b="1" dirty="0">
                <a:solidFill>
                  <a:srgbClr val="000000"/>
                </a:solidFill>
                <a:latin typeface="Arial" panose="020B0604020202020204" pitchFamily="34" charset="0"/>
                <a:ea typeface="Arial" panose="020B0604020202020204" pitchFamily="34" charset="0"/>
                <a:cs typeface="Arial" panose="020B0604020202020204" pitchFamily="34" charset="0"/>
              </a:rPr>
              <a:t>Which of the considered changes will cut costs without undermining the ticket price or support an even higher ticket price</a:t>
            </a:r>
            <a:r>
              <a:rPr lang="en-US" sz="900" dirty="0">
                <a:solidFill>
                  <a:srgbClr val="000000"/>
                </a:solidFill>
                <a:latin typeface="Arial" panose="020B0604020202020204" pitchFamily="34" charset="0"/>
                <a:ea typeface="Arial" panose="020B0604020202020204" pitchFamily="34" charset="0"/>
                <a:cs typeface="Arial" panose="020B0604020202020204" pitchFamily="34" charset="0"/>
              </a:rPr>
              <a:t>. </a:t>
            </a:r>
            <a:endParaRPr lang="en-US" sz="900" dirty="0">
              <a:latin typeface="Arial" panose="020B0604020202020204" pitchFamily="34" charset="0"/>
              <a:ea typeface="Times New Roman" panose="02020603050405020304" pitchFamily="18" charset="0"/>
              <a:cs typeface="Arial" panose="020B0604020202020204" pitchFamily="34" charset="0"/>
            </a:endParaRPr>
          </a:p>
          <a:p>
            <a:pPr indent="241645">
              <a:lnSpc>
                <a:spcPct val="115000"/>
              </a:lnSpc>
            </a:pPr>
            <a:r>
              <a:rPr lang="en-US" sz="900" dirty="0">
                <a:latin typeface="Arial" panose="020B0604020202020204" pitchFamily="34" charset="0"/>
                <a:ea typeface="Arial" panose="020B0604020202020204" pitchFamily="34" charset="0"/>
                <a:cs typeface="Arial" panose="020B0604020202020204" pitchFamily="34" charset="0"/>
              </a:rPr>
              <a:t> </a:t>
            </a:r>
            <a:endParaRPr lang="en-US" sz="900" dirty="0">
              <a:latin typeface="Arial" panose="020B0604020202020204" pitchFamily="34" charset="0"/>
              <a:ea typeface="Times New Roman" panose="02020603050405020304" pitchFamily="18" charset="0"/>
              <a:cs typeface="Arial" panose="020B0604020202020204" pitchFamily="34" charset="0"/>
            </a:endParaRPr>
          </a:p>
          <a:p>
            <a:pPr indent="241645">
              <a:lnSpc>
                <a:spcPct val="115000"/>
              </a:lnSpc>
            </a:pPr>
            <a:r>
              <a:rPr lang="en-US" sz="900" dirty="0">
                <a:solidFill>
                  <a:srgbClr val="000000"/>
                </a:solidFill>
                <a:latin typeface="Arial" panose="020B0604020202020204" pitchFamily="34" charset="0"/>
                <a:ea typeface="Arial" panose="020B0604020202020204" pitchFamily="34" charset="0"/>
                <a:cs typeface="Arial" panose="020B0604020202020204" pitchFamily="34" charset="0"/>
              </a:rPr>
              <a:t>And finally, based on the data we have on the existing list of facilities, we will provide a user-friendly model that would support future business decisions </a:t>
            </a:r>
            <a:r>
              <a:rPr lang="en-US" sz="900" b="1" dirty="0">
                <a:solidFill>
                  <a:srgbClr val="000000"/>
                </a:solidFill>
                <a:latin typeface="Arial" panose="020B0604020202020204" pitchFamily="34" charset="0"/>
                <a:ea typeface="Arial" panose="020B0604020202020204" pitchFamily="34" charset="0"/>
                <a:cs typeface="Arial" panose="020B0604020202020204" pitchFamily="34" charset="0"/>
              </a:rPr>
              <a:t>How to adjust your ticket price based on those changes</a:t>
            </a:r>
            <a:r>
              <a:rPr lang="en-US" sz="900" dirty="0">
                <a:solidFill>
                  <a:srgbClr val="000000"/>
                </a:solidFill>
                <a:latin typeface="Arial" panose="020B0604020202020204" pitchFamily="34" charset="0"/>
                <a:ea typeface="Arial" panose="020B0604020202020204" pitchFamily="34" charset="0"/>
                <a:cs typeface="Arial" panose="020B0604020202020204" pitchFamily="34" charset="0"/>
              </a:rPr>
              <a:t>.</a:t>
            </a:r>
            <a:endParaRPr lang="en-US" sz="900" dirty="0">
              <a:latin typeface="Arial" panose="020B0604020202020204" pitchFamily="34" charset="0"/>
              <a:ea typeface="Times New Roman" panose="02020603050405020304" pitchFamily="18" charset="0"/>
              <a:cs typeface="Arial" panose="020B0604020202020204" pitchFamily="34" charset="0"/>
            </a:endParaRPr>
          </a:p>
          <a:p>
            <a:pPr indent="241645">
              <a:lnSpc>
                <a:spcPct val="115000"/>
              </a:lnSpc>
            </a:pPr>
            <a:endParaRPr lang="en-US" sz="900" dirty="0">
              <a:latin typeface="Arial" panose="020B0604020202020204" pitchFamily="34" charset="0"/>
              <a:ea typeface="Times New Roman" panose="02020603050405020304" pitchFamily="18"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D251004F-0E05-4F1F-BEF1-F5C1AF75E603}" type="slidenum">
              <a:rPr lang="en-US" smtClean="0"/>
              <a:t>2</a:t>
            </a:fld>
            <a:endParaRPr lang="en-US"/>
          </a:p>
        </p:txBody>
      </p:sp>
      <p:sp>
        <p:nvSpPr>
          <p:cNvPr id="5" name="Footer Placeholder 4">
            <a:extLst>
              <a:ext uri="{FF2B5EF4-FFF2-40B4-BE49-F238E27FC236}">
                <a16:creationId xmlns:a16="http://schemas.microsoft.com/office/drawing/2014/main" id="{A5045EF1-F0B0-4713-82BD-9CD53EDC457D}"/>
              </a:ext>
            </a:extLst>
          </p:cNvPr>
          <p:cNvSpPr>
            <a:spLocks noGrp="1"/>
          </p:cNvSpPr>
          <p:nvPr>
            <p:ph type="ftr" sz="quarter" idx="4"/>
          </p:nvPr>
        </p:nvSpPr>
        <p:spPr/>
        <p:txBody>
          <a:bodyPr/>
          <a:lstStyle/>
          <a:p>
            <a:r>
              <a:rPr lang="en-US"/>
              <a:t>Guided Capstone - Unit 6</a:t>
            </a:r>
          </a:p>
        </p:txBody>
      </p:sp>
      <p:sp>
        <p:nvSpPr>
          <p:cNvPr id="6" name="Header Placeholder 5">
            <a:extLst>
              <a:ext uri="{FF2B5EF4-FFF2-40B4-BE49-F238E27FC236}">
                <a16:creationId xmlns:a16="http://schemas.microsoft.com/office/drawing/2014/main" id="{14AC58BB-F2DF-45AA-9E52-5EAEA39CAD8B}"/>
              </a:ext>
            </a:extLst>
          </p:cNvPr>
          <p:cNvSpPr>
            <a:spLocks noGrp="1"/>
          </p:cNvSpPr>
          <p:nvPr>
            <p:ph type="hdr" sz="quarter"/>
          </p:nvPr>
        </p:nvSpPr>
        <p:spPr/>
        <p:txBody>
          <a:bodyPr/>
          <a:lstStyle/>
          <a:p>
            <a:r>
              <a:rPr lang="en-US"/>
              <a:t>Slide Deck for the Executive Team</a:t>
            </a:r>
          </a:p>
        </p:txBody>
      </p:sp>
    </p:spTree>
    <p:extLst>
      <p:ext uri="{BB962C8B-B14F-4D97-AF65-F5344CB8AC3E}">
        <p14:creationId xmlns:p14="http://schemas.microsoft.com/office/powerpoint/2010/main" val="2312951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41645">
              <a:lnSpc>
                <a:spcPct val="150000"/>
              </a:lnSpc>
            </a:pPr>
            <a:r>
              <a:rPr lang="en-US" sz="900" dirty="0">
                <a:solidFill>
                  <a:srgbClr val="000000"/>
                </a:solidFill>
                <a:latin typeface="Arial" panose="020B0604020202020204" pitchFamily="34" charset="0"/>
                <a:ea typeface="Times New Roman" panose="02020603050405020304" pitchFamily="18" charset="0"/>
                <a:cs typeface="Arial" panose="020B0604020202020204" pitchFamily="34" charset="0"/>
              </a:rPr>
              <a:t>On the basis of each visitor on average buying 5-day tickets and each year there are about 350,000 visitors at the resort, Our modelling suggests that charging $94.22 per ticket could be fairly supported in the marketplace by Big Mountain's facilities. Solely to cover resort’s recent investment, price should be raised in $0.88 per ticket.</a:t>
            </a:r>
            <a:endParaRPr lang="en-US" sz="900" dirty="0">
              <a:latin typeface="Arial" panose="020B0604020202020204" pitchFamily="34" charset="0"/>
              <a:ea typeface="Times New Roman" panose="02020603050405020304" pitchFamily="18" charset="0"/>
              <a:cs typeface="Arial" panose="020B0604020202020204" pitchFamily="34" charset="0"/>
            </a:endParaRPr>
          </a:p>
          <a:p>
            <a:pPr indent="241645">
              <a:lnSpc>
                <a:spcPct val="150000"/>
              </a:lnSpc>
            </a:pPr>
            <a:r>
              <a:rPr lang="en-US" sz="900" dirty="0">
                <a:solidFill>
                  <a:srgbClr val="000000"/>
                </a:solidFill>
                <a:latin typeface="Arial" panose="020B0604020202020204" pitchFamily="34" charset="0"/>
                <a:ea typeface="Times New Roman" panose="02020603050405020304" pitchFamily="18" charset="0"/>
                <a:cs typeface="Arial" panose="020B0604020202020204" pitchFamily="34" charset="0"/>
              </a:rPr>
              <a:t>Features that came up as highly valued by costumers (see Appendix A), include:</a:t>
            </a:r>
            <a:endParaRPr lang="en-US" sz="900" dirty="0">
              <a:latin typeface="Arial" panose="020B0604020202020204" pitchFamily="34" charset="0"/>
              <a:ea typeface="Times New Roman" panose="02020603050405020304" pitchFamily="18" charset="0"/>
              <a:cs typeface="Arial" panose="020B0604020202020204" pitchFamily="34" charset="0"/>
            </a:endParaRPr>
          </a:p>
          <a:p>
            <a:pPr marL="362466" indent="-362466">
              <a:lnSpc>
                <a:spcPct val="200000"/>
              </a:lnSpc>
              <a:buClr>
                <a:srgbClr val="000000"/>
              </a:buClr>
              <a:buSzPts val="1000"/>
              <a:buFont typeface="Wingdings" panose="05000000000000000000" pitchFamily="2" charset="2"/>
              <a:buChar char=""/>
            </a:pPr>
            <a:r>
              <a:rPr lang="en-US" sz="900" dirty="0">
                <a:solidFill>
                  <a:srgbClr val="000000"/>
                </a:solidFill>
                <a:latin typeface="Arial" panose="020B0604020202020204" pitchFamily="34" charset="0"/>
                <a:ea typeface="Times New Roman" panose="02020603050405020304" pitchFamily="18" charset="0"/>
                <a:cs typeface="Arial" panose="020B0604020202020204" pitchFamily="34" charset="0"/>
              </a:rPr>
              <a:t>Number of Fast Quads  </a:t>
            </a:r>
            <a:endParaRPr lang="en-US" sz="900" dirty="0">
              <a:noFill/>
              <a:latin typeface="Arial" panose="020B0604020202020204" pitchFamily="34" charset="0"/>
              <a:ea typeface="Times New Roman" panose="02020603050405020304" pitchFamily="18" charset="0"/>
              <a:cs typeface="Arial" panose="020B0604020202020204" pitchFamily="34" charset="0"/>
            </a:endParaRPr>
          </a:p>
          <a:p>
            <a:pPr marL="362466" indent="-362466">
              <a:lnSpc>
                <a:spcPct val="200000"/>
              </a:lnSpc>
              <a:buClr>
                <a:srgbClr val="000000"/>
              </a:buClr>
              <a:buSzPts val="1000"/>
              <a:buFont typeface="Wingdings" panose="05000000000000000000" pitchFamily="2" charset="2"/>
              <a:buChar char=""/>
            </a:pPr>
            <a:r>
              <a:rPr lang="en-US" sz="900" dirty="0">
                <a:solidFill>
                  <a:srgbClr val="000000"/>
                </a:solidFill>
                <a:latin typeface="Arial" panose="020B0604020202020204" pitchFamily="34" charset="0"/>
                <a:ea typeface="Times New Roman" panose="02020603050405020304" pitchFamily="18" charset="0"/>
                <a:cs typeface="Arial" panose="020B0604020202020204" pitchFamily="34" charset="0"/>
              </a:rPr>
              <a:t>Number of Runs </a:t>
            </a:r>
            <a:endParaRPr lang="en-US" sz="900" dirty="0">
              <a:noFill/>
              <a:latin typeface="Arial" panose="020B0604020202020204" pitchFamily="34" charset="0"/>
              <a:ea typeface="Times New Roman" panose="02020603050405020304" pitchFamily="18" charset="0"/>
              <a:cs typeface="Arial" panose="020B0604020202020204" pitchFamily="34" charset="0"/>
            </a:endParaRPr>
          </a:p>
          <a:p>
            <a:pPr marL="362466" indent="-362466">
              <a:lnSpc>
                <a:spcPct val="200000"/>
              </a:lnSpc>
              <a:buClr>
                <a:srgbClr val="000000"/>
              </a:buClr>
              <a:buSzPts val="1000"/>
              <a:buFont typeface="Wingdings" panose="05000000000000000000" pitchFamily="2" charset="2"/>
              <a:buChar char=""/>
            </a:pPr>
            <a:r>
              <a:rPr lang="en-US" sz="900" dirty="0">
                <a:solidFill>
                  <a:srgbClr val="000000"/>
                </a:solidFill>
                <a:latin typeface="Arial" panose="020B0604020202020204" pitchFamily="34" charset="0"/>
                <a:ea typeface="Times New Roman" panose="02020603050405020304" pitchFamily="18" charset="0"/>
                <a:cs typeface="Arial" panose="020B0604020202020204" pitchFamily="34" charset="0"/>
              </a:rPr>
              <a:t>Snow Making area</a:t>
            </a:r>
            <a:endParaRPr lang="en-US" sz="900" dirty="0">
              <a:noFill/>
              <a:latin typeface="Arial" panose="020B0604020202020204" pitchFamily="34" charset="0"/>
              <a:ea typeface="Times New Roman" panose="02020603050405020304" pitchFamily="18" charset="0"/>
              <a:cs typeface="Arial" panose="020B0604020202020204" pitchFamily="34" charset="0"/>
            </a:endParaRPr>
          </a:p>
          <a:p>
            <a:pPr marL="362466" indent="-362466">
              <a:lnSpc>
                <a:spcPct val="200000"/>
              </a:lnSpc>
              <a:buClr>
                <a:srgbClr val="000000"/>
              </a:buClr>
              <a:buSzPts val="1000"/>
              <a:buFont typeface="Wingdings" panose="05000000000000000000" pitchFamily="2" charset="2"/>
              <a:buChar char=""/>
            </a:pPr>
            <a:r>
              <a:rPr lang="en-US" sz="900" dirty="0">
                <a:solidFill>
                  <a:srgbClr val="000000"/>
                </a:solidFill>
                <a:latin typeface="Arial" panose="020B0604020202020204" pitchFamily="34" charset="0"/>
                <a:ea typeface="Times New Roman" panose="02020603050405020304" pitchFamily="18" charset="0"/>
                <a:cs typeface="Arial" panose="020B0604020202020204" pitchFamily="34" charset="0"/>
              </a:rPr>
              <a:t>Vertical drop </a:t>
            </a:r>
            <a:endParaRPr lang="en-US" sz="900" dirty="0">
              <a:noFill/>
              <a:latin typeface="Arial" panose="020B0604020202020204" pitchFamily="34" charset="0"/>
              <a:ea typeface="Times New Roman" panose="02020603050405020304" pitchFamily="18" charset="0"/>
              <a:cs typeface="Arial" panose="020B0604020202020204" pitchFamily="34" charset="0"/>
            </a:endParaRPr>
          </a:p>
          <a:p>
            <a:pPr marL="362466" indent="-362466">
              <a:lnSpc>
                <a:spcPct val="200000"/>
              </a:lnSpc>
              <a:buClr>
                <a:srgbClr val="000000"/>
              </a:buClr>
              <a:buSzPts val="1000"/>
              <a:buFont typeface="Wingdings" panose="05000000000000000000" pitchFamily="2" charset="2"/>
              <a:buChar char=""/>
            </a:pPr>
            <a:r>
              <a:rPr lang="en-US" sz="900" dirty="0">
                <a:solidFill>
                  <a:srgbClr val="000000"/>
                </a:solidFill>
                <a:latin typeface="Arial" panose="020B0604020202020204" pitchFamily="34" charset="0"/>
                <a:ea typeface="Times New Roman" panose="02020603050405020304" pitchFamily="18" charset="0"/>
                <a:cs typeface="Arial" panose="020B0604020202020204" pitchFamily="34" charset="0"/>
              </a:rPr>
              <a:t>Skiable terrain area </a:t>
            </a:r>
            <a:endParaRPr lang="en-US" sz="900" dirty="0">
              <a:noFill/>
              <a:latin typeface="Arial" panose="020B0604020202020204" pitchFamily="34" charset="0"/>
              <a:ea typeface="Times New Roman" panose="02020603050405020304" pitchFamily="18" charset="0"/>
              <a:cs typeface="Arial" panose="020B0604020202020204" pitchFamily="34" charset="0"/>
            </a:endParaRPr>
          </a:p>
          <a:p>
            <a:pPr marL="362466" indent="-362466">
              <a:lnSpc>
                <a:spcPct val="200000"/>
              </a:lnSpc>
              <a:buClr>
                <a:srgbClr val="000000"/>
              </a:buClr>
              <a:buSzPts val="1000"/>
              <a:buFont typeface="Wingdings" panose="05000000000000000000" pitchFamily="2" charset="2"/>
              <a:buChar char=""/>
            </a:pPr>
            <a:r>
              <a:rPr lang="en-US" sz="900" dirty="0">
                <a:solidFill>
                  <a:srgbClr val="000000"/>
                </a:solidFill>
                <a:latin typeface="Arial" panose="020B0604020202020204" pitchFamily="34" charset="0"/>
                <a:ea typeface="Times New Roman" panose="02020603050405020304" pitchFamily="18" charset="0"/>
                <a:cs typeface="Arial" panose="020B0604020202020204" pitchFamily="34" charset="0"/>
              </a:rPr>
              <a:t>Total number of chairs   </a:t>
            </a:r>
          </a:p>
          <a:p>
            <a:pPr>
              <a:lnSpc>
                <a:spcPct val="200000"/>
              </a:lnSpc>
              <a:buClr>
                <a:srgbClr val="000000"/>
              </a:buClr>
              <a:buSzPts val="1000"/>
            </a:pPr>
            <a:endParaRPr lang="en-US" sz="900" dirty="0">
              <a:noFill/>
              <a:latin typeface="Arial" panose="020B0604020202020204" pitchFamily="34" charset="0"/>
              <a:ea typeface="Times New Roman" panose="02020603050405020304" pitchFamily="18" charset="0"/>
              <a:cs typeface="Arial" panose="020B0604020202020204" pitchFamily="34" charset="0"/>
            </a:endParaRPr>
          </a:p>
          <a:p>
            <a:pPr indent="241645">
              <a:lnSpc>
                <a:spcPct val="150000"/>
              </a:lnSpc>
            </a:pPr>
            <a:r>
              <a:rPr lang="en-US" sz="900" dirty="0">
                <a:latin typeface="Arial" panose="020B0604020202020204" pitchFamily="34" charset="0"/>
                <a:ea typeface="Times New Roman" panose="02020603050405020304" pitchFamily="18" charset="0"/>
                <a:cs typeface="Arial" panose="020B0604020202020204" pitchFamily="34" charset="0"/>
              </a:rPr>
              <a:t>After seeing where Big mountain resort stands </a:t>
            </a:r>
            <a:r>
              <a:rPr lang="en-US" sz="900" dirty="0" err="1">
                <a:latin typeface="Arial" panose="020B0604020202020204" pitchFamily="34" charset="0"/>
                <a:ea typeface="Times New Roman" panose="02020603050405020304" pitchFamily="18" charset="0"/>
                <a:cs typeface="Arial" panose="020B0604020202020204" pitchFamily="34" charset="0"/>
              </a:rPr>
              <a:t>amogst</a:t>
            </a:r>
            <a:r>
              <a:rPr lang="en-US" sz="900" dirty="0">
                <a:latin typeface="Arial" panose="020B0604020202020204" pitchFamily="34" charset="0"/>
                <a:ea typeface="Times New Roman" panose="02020603050405020304" pitchFamily="18" charset="0"/>
                <a:cs typeface="Arial" panose="020B0604020202020204" pitchFamily="34" charset="0"/>
              </a:rPr>
              <a:t> all in those </a:t>
            </a:r>
            <a:r>
              <a:rPr lang="en-US" sz="900" dirty="0" err="1">
                <a:latin typeface="Arial" panose="020B0604020202020204" pitchFamily="34" charset="0"/>
                <a:ea typeface="Times New Roman" panose="02020603050405020304" pitchFamily="18" charset="0"/>
                <a:cs typeface="Arial" panose="020B0604020202020204" pitchFamily="34" charset="0"/>
              </a:rPr>
              <a:t>ereas</a:t>
            </a:r>
            <a:r>
              <a:rPr lang="en-US" sz="900" dirty="0">
                <a:latin typeface="Arial" panose="020B0604020202020204" pitchFamily="34" charset="0"/>
                <a:ea typeface="Times New Roman" panose="02020603050405020304" pitchFamily="18" charset="0"/>
                <a:cs typeface="Arial" panose="020B0604020202020204" pitchFamily="34" charset="0"/>
              </a:rPr>
              <a:t>, we feel confident that existing resorts’ facilities can support the higher ticket price. </a:t>
            </a:r>
          </a:p>
        </p:txBody>
      </p:sp>
      <p:sp>
        <p:nvSpPr>
          <p:cNvPr id="4" name="Slide Number Placeholder 3"/>
          <p:cNvSpPr>
            <a:spLocks noGrp="1"/>
          </p:cNvSpPr>
          <p:nvPr>
            <p:ph type="sldNum" sz="quarter" idx="5"/>
          </p:nvPr>
        </p:nvSpPr>
        <p:spPr/>
        <p:txBody>
          <a:bodyPr/>
          <a:lstStyle/>
          <a:p>
            <a:fld id="{D251004F-0E05-4F1F-BEF1-F5C1AF75E603}" type="slidenum">
              <a:rPr lang="en-US" smtClean="0"/>
              <a:t>3</a:t>
            </a:fld>
            <a:endParaRPr lang="en-US"/>
          </a:p>
        </p:txBody>
      </p:sp>
      <p:sp>
        <p:nvSpPr>
          <p:cNvPr id="5" name="Footer Placeholder 4">
            <a:extLst>
              <a:ext uri="{FF2B5EF4-FFF2-40B4-BE49-F238E27FC236}">
                <a16:creationId xmlns:a16="http://schemas.microsoft.com/office/drawing/2014/main" id="{39321F44-9244-4030-B080-353C4F12A84C}"/>
              </a:ext>
            </a:extLst>
          </p:cNvPr>
          <p:cNvSpPr>
            <a:spLocks noGrp="1"/>
          </p:cNvSpPr>
          <p:nvPr>
            <p:ph type="ftr" sz="quarter" idx="4"/>
          </p:nvPr>
        </p:nvSpPr>
        <p:spPr/>
        <p:txBody>
          <a:bodyPr/>
          <a:lstStyle/>
          <a:p>
            <a:r>
              <a:rPr lang="en-US"/>
              <a:t>Guided Capstone - Unit 6</a:t>
            </a:r>
          </a:p>
        </p:txBody>
      </p:sp>
      <p:sp>
        <p:nvSpPr>
          <p:cNvPr id="6" name="Header Placeholder 5">
            <a:extLst>
              <a:ext uri="{FF2B5EF4-FFF2-40B4-BE49-F238E27FC236}">
                <a16:creationId xmlns:a16="http://schemas.microsoft.com/office/drawing/2014/main" id="{934A42CF-EA79-4F24-90C4-7B496CB0ECA3}"/>
              </a:ext>
            </a:extLst>
          </p:cNvPr>
          <p:cNvSpPr>
            <a:spLocks noGrp="1"/>
          </p:cNvSpPr>
          <p:nvPr>
            <p:ph type="hdr" sz="quarter"/>
          </p:nvPr>
        </p:nvSpPr>
        <p:spPr/>
        <p:txBody>
          <a:bodyPr/>
          <a:lstStyle/>
          <a:p>
            <a:r>
              <a:rPr lang="en-US"/>
              <a:t>Slide Deck for the Executive Team</a:t>
            </a:r>
          </a:p>
        </p:txBody>
      </p:sp>
    </p:spTree>
    <p:extLst>
      <p:ext uri="{BB962C8B-B14F-4D97-AF65-F5344CB8AC3E}">
        <p14:creationId xmlns:p14="http://schemas.microsoft.com/office/powerpoint/2010/main" val="12583961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pPr>
            <a:r>
              <a:rPr lang="en-US" sz="900" dirty="0">
                <a:latin typeface="Times New Roman" panose="02020603050405020304" pitchFamily="18" charset="0"/>
                <a:ea typeface="Times New Roman" panose="02020603050405020304" pitchFamily="18" charset="0"/>
              </a:rPr>
              <a:t>For further improvements, we would recommend the following:</a:t>
            </a:r>
          </a:p>
          <a:p>
            <a:pPr>
              <a:lnSpc>
                <a:spcPct val="150000"/>
              </a:lnSpc>
            </a:pPr>
            <a:r>
              <a:rPr lang="en-US" sz="900" dirty="0">
                <a:latin typeface="Times New Roman" panose="02020603050405020304" pitchFamily="18" charset="0"/>
                <a:ea typeface="Times New Roman" panose="02020603050405020304" pitchFamily="18" charset="0"/>
              </a:rPr>
              <a:t>1. First, to permanently close down the one least used run, as it has shown from the model that it is not reducing ticket value.</a:t>
            </a:r>
          </a:p>
          <a:p>
            <a:pPr>
              <a:lnSpc>
                <a:spcPct val="150000"/>
              </a:lnSpc>
            </a:pPr>
            <a:r>
              <a:rPr lang="en-US" sz="900" dirty="0">
                <a:latin typeface="Times New Roman" panose="02020603050405020304" pitchFamily="18" charset="0"/>
                <a:ea typeface="Times New Roman" panose="02020603050405020304" pitchFamily="18" charset="0"/>
              </a:rPr>
              <a:t>2. Then, our model shows that increasing the vertical drop in 150 feet by adding additional lower run, </a:t>
            </a:r>
            <a:r>
              <a:rPr lang="en-US" sz="900" dirty="0">
                <a:solidFill>
                  <a:srgbClr val="000000"/>
                </a:solidFill>
                <a:latin typeface="Times New Roman" panose="02020603050405020304" pitchFamily="18" charset="0"/>
                <a:ea typeface="Times New Roman" panose="02020603050405020304" pitchFamily="18" charset="0"/>
              </a:rPr>
              <a:t>supports a $1.99 increase in ticket price which over the season this could be expected to amount to revenue of $3.475 M. Implementation of this scenario requires the installation of an additional chair lift to bring skiers back up. Resort’s previous experience shows that </a:t>
            </a:r>
            <a:r>
              <a:rPr lang="en-US" sz="900" dirty="0">
                <a:latin typeface="Times New Roman" panose="02020603050405020304" pitchFamily="18" charset="0"/>
                <a:ea typeface="Times New Roman" panose="02020603050405020304" pitchFamily="18" charset="0"/>
              </a:rPr>
              <a:t>price should be raised in $0.88 per ticket</a:t>
            </a:r>
            <a:r>
              <a:rPr lang="en-US" sz="900" dirty="0">
                <a:solidFill>
                  <a:srgbClr val="000000"/>
                </a:solidFill>
                <a:latin typeface="Times New Roman" panose="02020603050405020304" pitchFamily="18" charset="0"/>
                <a:ea typeface="Times New Roman" panose="02020603050405020304" pitchFamily="18" charset="0"/>
              </a:rPr>
              <a:t> </a:t>
            </a:r>
            <a:r>
              <a:rPr lang="en-US" sz="900" dirty="0">
                <a:latin typeface="Times New Roman" panose="02020603050405020304" pitchFamily="18" charset="0"/>
                <a:ea typeface="Times New Roman" panose="02020603050405020304" pitchFamily="18" charset="0"/>
              </a:rPr>
              <a:t>to cover additional chair</a:t>
            </a:r>
            <a:r>
              <a:rPr lang="he-IL" sz="900" dirty="0">
                <a:latin typeface="Times New Roman" panose="02020603050405020304" pitchFamily="18" charset="0"/>
                <a:ea typeface="Times New Roman" panose="02020603050405020304" pitchFamily="18" charset="0"/>
              </a:rPr>
              <a:t>-</a:t>
            </a:r>
            <a:r>
              <a:rPr lang="en-US" sz="900" dirty="0">
                <a:latin typeface="Times New Roman" panose="02020603050405020304" pitchFamily="18" charset="0"/>
                <a:ea typeface="Times New Roman" panose="02020603050405020304" pitchFamily="18" charset="0"/>
              </a:rPr>
              <a:t>lift yearly operational costs. Hence, It is an </a:t>
            </a:r>
            <a:r>
              <a:rPr lang="en-US" sz="900" b="1" dirty="0">
                <a:latin typeface="Times New Roman" panose="02020603050405020304" pitchFamily="18" charset="0"/>
                <a:ea typeface="Times New Roman" panose="02020603050405020304" pitchFamily="18" charset="0"/>
              </a:rPr>
              <a:t>extra profit of more than $2M </a:t>
            </a:r>
            <a:r>
              <a:rPr lang="en-US" sz="900" dirty="0">
                <a:latin typeface="Times New Roman" panose="02020603050405020304" pitchFamily="18" charset="0"/>
                <a:ea typeface="Times New Roman" panose="02020603050405020304" pitchFamily="18" charset="0"/>
              </a:rPr>
              <a:t>(not including the additional chair lift installation cost). Note, that only after knowing the additional chair lift’s yearly operational costs, we could calculate the profit. It is also worth to mention that adding 2 acres of snow making coverage make no difference on ticket value therefore does not worth the investment.</a:t>
            </a:r>
            <a:br>
              <a:rPr lang="en-US" sz="900" dirty="0">
                <a:latin typeface="Times New Roman" panose="02020603050405020304" pitchFamily="18" charset="0"/>
                <a:ea typeface="Times New Roman" panose="02020603050405020304" pitchFamily="18" charset="0"/>
              </a:rPr>
            </a:br>
            <a:r>
              <a:rPr lang="en-US" sz="900" dirty="0">
                <a:latin typeface="Times New Roman" panose="02020603050405020304" pitchFamily="18" charset="0"/>
                <a:ea typeface="Times New Roman" panose="02020603050405020304" pitchFamily="18" charset="0"/>
              </a:rPr>
              <a:t>3.  Lastly, resort should look up at its runs’ operational costs and make decision when should it permanently close it’s least used runs according to this decision table: Yearly operational costs of - 2 runs &gt;  $675K.  Permanently close down - 2 least used runs.  E</a:t>
            </a:r>
            <a:r>
              <a:rPr lang="en-US" sz="900" dirty="0">
                <a:solidFill>
                  <a:srgbClr val="000000"/>
                </a:solidFill>
                <a:latin typeface="Times New Roman" panose="02020603050405020304" pitchFamily="18" charset="0"/>
                <a:ea typeface="Times New Roman" panose="02020603050405020304" pitchFamily="18" charset="0"/>
              </a:rPr>
              <a:t>tc..</a:t>
            </a:r>
          </a:p>
          <a:p>
            <a:pPr>
              <a:lnSpc>
                <a:spcPct val="150000"/>
              </a:lnSpc>
            </a:pPr>
            <a:r>
              <a:rPr lang="en-US" sz="900" dirty="0">
                <a:solidFill>
                  <a:srgbClr val="000000"/>
                </a:solidFill>
                <a:latin typeface="Times New Roman" panose="02020603050405020304" pitchFamily="18" charset="0"/>
                <a:ea typeface="Times New Roman" panose="02020603050405020304" pitchFamily="18" charset="0"/>
              </a:rPr>
              <a:t>As we can see in the graph below, If Big Mountain closes 3 runs, it seems they may as well close down 4 or 5 as there's no further loss in ticket. so as 6,7 and 8.  </a:t>
            </a:r>
            <a:endParaRPr lang="en-US" sz="900" dirty="0">
              <a:latin typeface="Times New Roman" panose="02020603050405020304" pitchFamily="18" charset="0"/>
              <a:ea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D251004F-0E05-4F1F-BEF1-F5C1AF75E603}" type="slidenum">
              <a:rPr lang="en-US" smtClean="0"/>
              <a:t>4</a:t>
            </a:fld>
            <a:endParaRPr lang="en-US"/>
          </a:p>
        </p:txBody>
      </p:sp>
      <p:sp>
        <p:nvSpPr>
          <p:cNvPr id="5" name="Footer Placeholder 4">
            <a:extLst>
              <a:ext uri="{FF2B5EF4-FFF2-40B4-BE49-F238E27FC236}">
                <a16:creationId xmlns:a16="http://schemas.microsoft.com/office/drawing/2014/main" id="{8C21D73D-CB9B-4FDB-9806-0C4EA0D0D976}"/>
              </a:ext>
            </a:extLst>
          </p:cNvPr>
          <p:cNvSpPr>
            <a:spLocks noGrp="1"/>
          </p:cNvSpPr>
          <p:nvPr>
            <p:ph type="ftr" sz="quarter" idx="4"/>
          </p:nvPr>
        </p:nvSpPr>
        <p:spPr/>
        <p:txBody>
          <a:bodyPr/>
          <a:lstStyle/>
          <a:p>
            <a:r>
              <a:rPr lang="en-US"/>
              <a:t>Guided Capstone - Unit 6</a:t>
            </a:r>
          </a:p>
        </p:txBody>
      </p:sp>
      <p:sp>
        <p:nvSpPr>
          <p:cNvPr id="6" name="Header Placeholder 5">
            <a:extLst>
              <a:ext uri="{FF2B5EF4-FFF2-40B4-BE49-F238E27FC236}">
                <a16:creationId xmlns:a16="http://schemas.microsoft.com/office/drawing/2014/main" id="{CEE6FB31-C5F7-4C6B-9AC0-F66BD4D02F43}"/>
              </a:ext>
            </a:extLst>
          </p:cNvPr>
          <p:cNvSpPr>
            <a:spLocks noGrp="1"/>
          </p:cNvSpPr>
          <p:nvPr>
            <p:ph type="hdr" sz="quarter"/>
          </p:nvPr>
        </p:nvSpPr>
        <p:spPr/>
        <p:txBody>
          <a:bodyPr/>
          <a:lstStyle/>
          <a:p>
            <a:r>
              <a:rPr lang="en-US"/>
              <a:t>Slide Deck for the Executive Team</a:t>
            </a:r>
          </a:p>
        </p:txBody>
      </p:sp>
    </p:spTree>
    <p:extLst>
      <p:ext uri="{BB962C8B-B14F-4D97-AF65-F5344CB8AC3E}">
        <p14:creationId xmlns:p14="http://schemas.microsoft.com/office/powerpoint/2010/main" val="33981935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200000"/>
              </a:lnSpc>
            </a:pPr>
            <a:r>
              <a:rPr lang="en-US" sz="1000" dirty="0">
                <a:solidFill>
                  <a:srgbClr val="000000"/>
                </a:solidFill>
                <a:latin typeface="Arial" panose="020B0604020202020204" pitchFamily="34" charset="0"/>
                <a:ea typeface="Times New Roman" panose="02020603050405020304" pitchFamily="18" charset="0"/>
                <a:cs typeface="Arial" panose="020B0604020202020204" pitchFamily="34" charset="0"/>
              </a:rPr>
              <a:t>Model was based on following assumptions:</a:t>
            </a:r>
          </a:p>
          <a:p>
            <a:pPr lvl="1">
              <a:lnSpc>
                <a:spcPct val="200000"/>
              </a:lnSpc>
            </a:pPr>
            <a:r>
              <a:rPr lang="en-US" sz="1000" b="1" dirty="0">
                <a:solidFill>
                  <a:srgbClr val="000000"/>
                </a:solidFill>
                <a:latin typeface="Arial" panose="020B0604020202020204" pitchFamily="34" charset="0"/>
                <a:ea typeface="Times New Roman" panose="02020603050405020304" pitchFamily="18" charset="0"/>
                <a:cs typeface="Arial" panose="020B0604020202020204" pitchFamily="34" charset="0"/>
              </a:rPr>
              <a:t>* All provided resorts belonging to the same market share </a:t>
            </a:r>
            <a:r>
              <a:rPr lang="en-US" sz="1000" dirty="0">
                <a:solidFill>
                  <a:srgbClr val="000000"/>
                </a:solidFill>
                <a:latin typeface="Arial" panose="020B0604020202020204" pitchFamily="34" charset="0"/>
                <a:ea typeface="Times New Roman" panose="02020603050405020304" pitchFamily="18" charset="0"/>
                <a:cs typeface="Arial" panose="020B0604020202020204" pitchFamily="34" charset="0"/>
              </a:rPr>
              <a:t>suggests that prices should be similar amongst them</a:t>
            </a:r>
          </a:p>
          <a:p>
            <a:pPr lvl="1">
              <a:lnSpc>
                <a:spcPct val="200000"/>
              </a:lnSpc>
            </a:pPr>
            <a:r>
              <a:rPr lang="en-US" sz="1000" dirty="0">
                <a:solidFill>
                  <a:srgbClr val="000000"/>
                </a:solidFill>
                <a:latin typeface="Arial" panose="020B0604020202020204" pitchFamily="34" charset="0"/>
                <a:ea typeface="Times New Roman" panose="02020603050405020304" pitchFamily="18" charset="0"/>
                <a:cs typeface="Arial" panose="020B0604020202020204" pitchFamily="34" charset="0"/>
              </a:rPr>
              <a:t>* Haven't seen any </a:t>
            </a:r>
            <a:r>
              <a:rPr lang="en-US" sz="1000" b="1" dirty="0">
                <a:solidFill>
                  <a:srgbClr val="000000"/>
                </a:solidFill>
                <a:latin typeface="Arial" panose="020B0604020202020204" pitchFamily="34" charset="0"/>
                <a:ea typeface="Times New Roman" panose="02020603050405020304" pitchFamily="18" charset="0"/>
                <a:cs typeface="Arial" panose="020B0604020202020204" pitchFamily="34" charset="0"/>
              </a:rPr>
              <a:t>clear grouping that would justify for treating states differently </a:t>
            </a:r>
          </a:p>
          <a:p>
            <a:pPr indent="483288">
              <a:lnSpc>
                <a:spcPct val="200000"/>
              </a:lnSpc>
            </a:pPr>
            <a:r>
              <a:rPr lang="en-US" sz="1000" dirty="0">
                <a:solidFill>
                  <a:srgbClr val="000000"/>
                </a:solidFill>
                <a:latin typeface="Arial" panose="020B0604020202020204" pitchFamily="34" charset="0"/>
                <a:ea typeface="Times New Roman" panose="02020603050405020304" pitchFamily="18" charset="0"/>
                <a:cs typeface="Arial" panose="020B0604020202020204" pitchFamily="34" charset="0"/>
              </a:rPr>
              <a:t>      -&gt; We built </a:t>
            </a:r>
            <a:r>
              <a:rPr lang="en-US" sz="1000" b="1" dirty="0">
                <a:solidFill>
                  <a:srgbClr val="000000"/>
                </a:solidFill>
                <a:latin typeface="Arial" panose="020B0604020202020204" pitchFamily="34" charset="0"/>
                <a:ea typeface="Times New Roman" panose="02020603050405020304" pitchFamily="18" charset="0"/>
                <a:cs typeface="Arial" panose="020B0604020202020204" pitchFamily="34" charset="0"/>
              </a:rPr>
              <a:t>our model to considers all resorts within all the given states, </a:t>
            </a:r>
            <a:br>
              <a:rPr lang="en-US" sz="1000" b="1" dirty="0">
                <a:solidFill>
                  <a:srgbClr val="000000"/>
                </a:solidFill>
                <a:latin typeface="Arial" panose="020B0604020202020204" pitchFamily="34" charset="0"/>
                <a:ea typeface="Times New Roman" panose="02020603050405020304" pitchFamily="18" charset="0"/>
                <a:cs typeface="Arial" panose="020B0604020202020204" pitchFamily="34" charset="0"/>
              </a:rPr>
            </a:br>
            <a:r>
              <a:rPr lang="en-US" sz="1000" b="1" dirty="0">
                <a:solidFill>
                  <a:srgbClr val="000000"/>
                </a:solidFill>
                <a:latin typeface="Arial" panose="020B0604020202020204" pitchFamily="34" charset="0"/>
                <a:ea typeface="Times New Roman" panose="02020603050405020304" pitchFamily="18" charset="0"/>
                <a:cs typeface="Arial" panose="020B0604020202020204" pitchFamily="34" charset="0"/>
              </a:rPr>
              <a:t>                        together.</a:t>
            </a:r>
          </a:p>
          <a:p>
            <a:pPr>
              <a:lnSpc>
                <a:spcPct val="200000"/>
              </a:lnSpc>
            </a:pPr>
            <a:r>
              <a:rPr lang="en-US" sz="1000" dirty="0">
                <a:solidFill>
                  <a:srgbClr val="000000"/>
                </a:solidFill>
                <a:latin typeface="Arial" panose="020B0604020202020204" pitchFamily="34" charset="0"/>
                <a:ea typeface="Times New Roman" panose="02020603050405020304" pitchFamily="18" charset="0"/>
                <a:cs typeface="Arial" panose="020B0604020202020204" pitchFamily="34" charset="0"/>
              </a:rPr>
              <a:t>            * Although some States have weekend prices far higher than weekday prices, </a:t>
            </a:r>
            <a:r>
              <a:rPr lang="en-US" sz="1000" b="1" dirty="0">
                <a:solidFill>
                  <a:srgbClr val="000000"/>
                </a:solidFill>
                <a:latin typeface="Arial" panose="020B0604020202020204" pitchFamily="34" charset="0"/>
                <a:ea typeface="Times New Roman" panose="02020603050405020304" pitchFamily="18" charset="0"/>
                <a:cs typeface="Arial" panose="020B0604020202020204" pitchFamily="34" charset="0"/>
              </a:rPr>
              <a:t>In Montana it is customary to match weekend and weekday ticket prices</a:t>
            </a:r>
            <a:r>
              <a:rPr lang="en-US" sz="1000" dirty="0">
                <a:solidFill>
                  <a:srgbClr val="000000"/>
                </a:solidFill>
                <a:latin typeface="Arial" panose="020B0604020202020204" pitchFamily="34" charset="0"/>
                <a:ea typeface="Times New Roman" panose="02020603050405020304" pitchFamily="18" charset="0"/>
                <a:cs typeface="Arial" panose="020B0604020202020204" pitchFamily="34" charset="0"/>
              </a:rPr>
              <a:t>. </a:t>
            </a:r>
          </a:p>
          <a:p>
            <a:pPr marL="483288" lvl="1"/>
            <a:r>
              <a:rPr lang="en-US" sz="1000" dirty="0">
                <a:solidFill>
                  <a:srgbClr val="000000"/>
                </a:solidFill>
                <a:latin typeface="Arial" panose="020B0604020202020204" pitchFamily="34" charset="0"/>
                <a:ea typeface="Times New Roman" panose="02020603050405020304" pitchFamily="18" charset="0"/>
                <a:cs typeface="Arial" panose="020B0604020202020204" pitchFamily="34" charset="0"/>
              </a:rPr>
              <a:t>* After cleaning all rows that were missing pricing information, between weekday and weekend prices, </a:t>
            </a:r>
            <a:r>
              <a:rPr lang="en-US" sz="1000" b="1" dirty="0">
                <a:solidFill>
                  <a:srgbClr val="000000"/>
                </a:solidFill>
                <a:latin typeface="Arial" panose="020B0604020202020204" pitchFamily="34" charset="0"/>
                <a:ea typeface="Times New Roman" panose="02020603050405020304" pitchFamily="18" charset="0"/>
                <a:cs typeface="Arial" panose="020B0604020202020204" pitchFamily="34" charset="0"/>
              </a:rPr>
              <a:t>Weekend prices have the least missing values of the two </a:t>
            </a:r>
          </a:p>
          <a:p>
            <a:pPr lvl="1"/>
            <a:r>
              <a:rPr lang="en-US" sz="1000" b="1" dirty="0">
                <a:solidFill>
                  <a:srgbClr val="000000"/>
                </a:solidFill>
                <a:latin typeface="Arial" panose="020B0604020202020204" pitchFamily="34" charset="0"/>
                <a:ea typeface="Times New Roman" panose="02020603050405020304" pitchFamily="18" charset="0"/>
                <a:cs typeface="Arial" panose="020B0604020202020204" pitchFamily="34" charset="0"/>
              </a:rPr>
              <a:t>      -&gt; Our model focuses on the weekend prices.</a:t>
            </a:r>
          </a:p>
          <a:p>
            <a:endParaRPr lang="en-US" sz="1000" dirty="0">
              <a:solidFill>
                <a:srgbClr val="000000"/>
              </a:solidFill>
              <a:latin typeface="Arial" panose="020B0604020202020204" pitchFamily="34" charset="0"/>
              <a:cs typeface="Arial" panose="020B0604020202020204" pitchFamily="34" charset="0"/>
            </a:endParaRPr>
          </a:p>
          <a:p>
            <a:endParaRPr lang="en-US" sz="1000" dirty="0">
              <a:solidFill>
                <a:srgbClr val="000000"/>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D251004F-0E05-4F1F-BEF1-F5C1AF75E603}" type="slidenum">
              <a:rPr lang="en-US" smtClean="0"/>
              <a:t>5</a:t>
            </a:fld>
            <a:endParaRPr lang="en-US"/>
          </a:p>
        </p:txBody>
      </p:sp>
      <p:sp>
        <p:nvSpPr>
          <p:cNvPr id="5" name="Footer Placeholder 4">
            <a:extLst>
              <a:ext uri="{FF2B5EF4-FFF2-40B4-BE49-F238E27FC236}">
                <a16:creationId xmlns:a16="http://schemas.microsoft.com/office/drawing/2014/main" id="{88008060-9130-4CE7-8C75-706625E405B2}"/>
              </a:ext>
            </a:extLst>
          </p:cNvPr>
          <p:cNvSpPr>
            <a:spLocks noGrp="1"/>
          </p:cNvSpPr>
          <p:nvPr>
            <p:ph type="ftr" sz="quarter" idx="4"/>
          </p:nvPr>
        </p:nvSpPr>
        <p:spPr/>
        <p:txBody>
          <a:bodyPr/>
          <a:lstStyle/>
          <a:p>
            <a:r>
              <a:rPr lang="en-US"/>
              <a:t>Guided Capstone - Unit 6</a:t>
            </a:r>
          </a:p>
        </p:txBody>
      </p:sp>
      <p:sp>
        <p:nvSpPr>
          <p:cNvPr id="6" name="Header Placeholder 5">
            <a:extLst>
              <a:ext uri="{FF2B5EF4-FFF2-40B4-BE49-F238E27FC236}">
                <a16:creationId xmlns:a16="http://schemas.microsoft.com/office/drawing/2014/main" id="{3C7F9A90-FE62-48B8-976C-F51BAA5C559F}"/>
              </a:ext>
            </a:extLst>
          </p:cNvPr>
          <p:cNvSpPr>
            <a:spLocks noGrp="1"/>
          </p:cNvSpPr>
          <p:nvPr>
            <p:ph type="hdr" sz="quarter"/>
          </p:nvPr>
        </p:nvSpPr>
        <p:spPr/>
        <p:txBody>
          <a:bodyPr/>
          <a:lstStyle/>
          <a:p>
            <a:r>
              <a:rPr lang="en-US"/>
              <a:t>Slide Deck for the Executive Team</a:t>
            </a:r>
          </a:p>
        </p:txBody>
      </p:sp>
    </p:spTree>
    <p:extLst>
      <p:ext uri="{BB962C8B-B14F-4D97-AF65-F5344CB8AC3E}">
        <p14:creationId xmlns:p14="http://schemas.microsoft.com/office/powerpoint/2010/main" val="34903216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576">
              <a:defRPr/>
            </a:pPr>
            <a:r>
              <a:rPr lang="en-US" sz="1000" dirty="0">
                <a:solidFill>
                  <a:srgbClr val="000000"/>
                </a:solidFill>
                <a:latin typeface="Arial" panose="020B0604020202020204" pitchFamily="34" charset="0"/>
                <a:ea typeface="Times New Roman" panose="02020603050405020304" pitchFamily="18" charset="0"/>
                <a:cs typeface="Arial" panose="020B0604020202020204" pitchFamily="34" charset="0"/>
              </a:rPr>
              <a:t>Features that came up as highly valued by costumers (see Appendix A), include:</a:t>
            </a:r>
            <a:endParaRPr lang="en-US" sz="1000" dirty="0">
              <a:latin typeface="Arial" panose="020B0604020202020204" pitchFamily="34" charset="0"/>
              <a:ea typeface="Times New Roman" panose="02020603050405020304" pitchFamily="18" charset="0"/>
              <a:cs typeface="Arial" panose="020B0604020202020204" pitchFamily="34" charset="0"/>
            </a:endParaRPr>
          </a:p>
          <a:p>
            <a:pPr marL="362466" indent="-362466" defTabSz="966576">
              <a:buFontTx/>
              <a:buAutoNum type="arabicPeriod"/>
              <a:defRPr/>
            </a:pPr>
            <a:endParaRPr lang="en-US" sz="1000" dirty="0">
              <a:solidFill>
                <a:srgbClr val="000000"/>
              </a:solidFill>
              <a:latin typeface="Arial" panose="020B0604020202020204" pitchFamily="34" charset="0"/>
              <a:ea typeface="Times New Roman" panose="02020603050405020304" pitchFamily="18" charset="0"/>
              <a:cs typeface="Arial" panose="020B0604020202020204" pitchFamily="34" charset="0"/>
            </a:endParaRPr>
          </a:p>
          <a:p>
            <a:pPr marL="362466" indent="-362466" defTabSz="966576">
              <a:buFontTx/>
              <a:buAutoNum type="arabicPeriod"/>
              <a:defRPr/>
            </a:pPr>
            <a:r>
              <a:rPr lang="en-US" sz="1000" dirty="0">
                <a:solidFill>
                  <a:srgbClr val="000000"/>
                </a:solidFill>
                <a:latin typeface="Arial" panose="020B0604020202020204" pitchFamily="34" charset="0"/>
                <a:ea typeface="Times New Roman" panose="02020603050405020304" pitchFamily="18" charset="0"/>
                <a:cs typeface="Arial" panose="020B0604020202020204" pitchFamily="34" charset="0"/>
              </a:rPr>
              <a:t>Number of </a:t>
            </a:r>
            <a:r>
              <a:rPr lang="en-US" sz="1000" dirty="0" err="1">
                <a:solidFill>
                  <a:srgbClr val="000000"/>
                </a:solidFill>
                <a:latin typeface="Arial" panose="020B0604020202020204" pitchFamily="34" charset="0"/>
                <a:ea typeface="Times New Roman" panose="02020603050405020304" pitchFamily="18" charset="0"/>
                <a:cs typeface="Arial" panose="020B0604020202020204" pitchFamily="34" charset="0"/>
              </a:rPr>
              <a:t>FastQuads</a:t>
            </a:r>
            <a:r>
              <a:rPr lang="en-US" sz="1000" dirty="0">
                <a:solidFill>
                  <a:srgbClr val="000000"/>
                </a:solidFill>
                <a:latin typeface="Arial" panose="020B0604020202020204" pitchFamily="34" charset="0"/>
                <a:ea typeface="Times New Roman" panose="02020603050405020304" pitchFamily="18" charset="0"/>
                <a:cs typeface="Arial" panose="020B0604020202020204" pitchFamily="34" charset="0"/>
              </a:rPr>
              <a:t> - Most resorts have no fast-quads, Big Mountain has 3.</a:t>
            </a:r>
          </a:p>
          <a:p>
            <a:pPr marL="362466" indent="-362466" defTabSz="966576">
              <a:buFontTx/>
              <a:buAutoNum type="arabicPeriod"/>
              <a:defRPr/>
            </a:pPr>
            <a:r>
              <a:rPr lang="en-US" sz="1000" dirty="0">
                <a:solidFill>
                  <a:srgbClr val="000000"/>
                </a:solidFill>
                <a:latin typeface="Arial" panose="020B0604020202020204" pitchFamily="34" charset="0"/>
                <a:ea typeface="Times New Roman" panose="02020603050405020304" pitchFamily="18" charset="0"/>
                <a:cs typeface="Arial" panose="020B0604020202020204" pitchFamily="34" charset="0"/>
              </a:rPr>
              <a:t>Runs - Big Mountain compares well for the number of runs</a:t>
            </a:r>
            <a:endParaRPr lang="en-US" sz="1000" dirty="0">
              <a:latin typeface="Arial" panose="020B0604020202020204" pitchFamily="34" charset="0"/>
              <a:ea typeface="Times New Roman" panose="02020603050405020304" pitchFamily="18" charset="0"/>
              <a:cs typeface="Arial" panose="020B0604020202020204" pitchFamily="34" charset="0"/>
            </a:endParaRPr>
          </a:p>
          <a:p>
            <a:pPr marL="362466" indent="-362466" defTabSz="966576">
              <a:buFontTx/>
              <a:buAutoNum type="arabicPeriod"/>
              <a:defRPr/>
            </a:pPr>
            <a:r>
              <a:rPr lang="en-US" sz="1000" dirty="0">
                <a:solidFill>
                  <a:srgbClr val="000000"/>
                </a:solidFill>
                <a:latin typeface="Arial" panose="020B0604020202020204" pitchFamily="34" charset="0"/>
                <a:ea typeface="Times New Roman" panose="02020603050405020304" pitchFamily="18" charset="0"/>
                <a:cs typeface="Arial" panose="020B0604020202020204" pitchFamily="34" charset="0"/>
              </a:rPr>
              <a:t>Snow Making area – Big Mountain resort is very high up the league table of snow making area.</a:t>
            </a:r>
            <a:endParaRPr lang="en-US" sz="1000" dirty="0">
              <a:latin typeface="Arial" panose="020B0604020202020204" pitchFamily="34" charset="0"/>
              <a:ea typeface="Times New Roman" panose="02020603050405020304" pitchFamily="18" charset="0"/>
              <a:cs typeface="Arial" panose="020B0604020202020204" pitchFamily="34" charset="0"/>
            </a:endParaRPr>
          </a:p>
          <a:p>
            <a:pPr marL="362466" indent="-362466" defTabSz="966576">
              <a:buFontTx/>
              <a:buAutoNum type="arabicPeriod"/>
              <a:defRPr/>
            </a:pPr>
            <a:r>
              <a:rPr lang="en-US" sz="1000" dirty="0">
                <a:solidFill>
                  <a:srgbClr val="000000"/>
                </a:solidFill>
                <a:latin typeface="Arial" panose="020B0604020202020204" pitchFamily="34" charset="0"/>
                <a:ea typeface="Times New Roman" panose="02020603050405020304" pitchFamily="18" charset="0"/>
                <a:cs typeface="Arial" panose="020B0604020202020204" pitchFamily="34" charset="0"/>
              </a:rPr>
              <a:t>Vertical drop  - Resort is doing well, and there are only several others with a greater drop </a:t>
            </a:r>
            <a:endParaRPr lang="en-US" sz="1000" dirty="0">
              <a:latin typeface="Arial" panose="020B0604020202020204" pitchFamily="34" charset="0"/>
              <a:ea typeface="Times New Roman" panose="02020603050405020304" pitchFamily="18" charset="0"/>
              <a:cs typeface="Arial" panose="020B0604020202020204" pitchFamily="34" charset="0"/>
            </a:endParaRPr>
          </a:p>
          <a:p>
            <a:pPr marL="362466" indent="-362466" defTabSz="966576">
              <a:buFontTx/>
              <a:buAutoNum type="arabicPeriod"/>
              <a:defRPr/>
            </a:pPr>
            <a:r>
              <a:rPr lang="en-US" sz="1000" dirty="0">
                <a:solidFill>
                  <a:srgbClr val="000000"/>
                </a:solidFill>
                <a:latin typeface="Arial" panose="020B0604020202020204" pitchFamily="34" charset="0"/>
                <a:ea typeface="Times New Roman" panose="02020603050405020304" pitchFamily="18" charset="0"/>
                <a:cs typeface="Arial" panose="020B0604020202020204" pitchFamily="34" charset="0"/>
              </a:rPr>
              <a:t>Skiable terrain area - Big Mountain is amongst the resorts with the largest amount of skiable terrain.</a:t>
            </a:r>
            <a:endParaRPr lang="en-US" sz="1000" dirty="0">
              <a:latin typeface="Arial" panose="020B0604020202020204" pitchFamily="34" charset="0"/>
              <a:ea typeface="Times New Roman" panose="02020603050405020304" pitchFamily="18" charset="0"/>
              <a:cs typeface="Arial" panose="020B0604020202020204" pitchFamily="34" charset="0"/>
            </a:endParaRPr>
          </a:p>
          <a:p>
            <a:pPr marL="362466" indent="-362466" defTabSz="966576">
              <a:buFontTx/>
              <a:buAutoNum type="arabicPeriod"/>
              <a:defRPr/>
            </a:pPr>
            <a:r>
              <a:rPr lang="en-US" sz="1000" dirty="0">
                <a:solidFill>
                  <a:srgbClr val="000000"/>
                </a:solidFill>
                <a:latin typeface="Arial" panose="020B0604020202020204" pitchFamily="34" charset="0"/>
                <a:ea typeface="Times New Roman" panose="02020603050405020304" pitchFamily="18" charset="0"/>
                <a:cs typeface="Arial" panose="020B0604020202020204" pitchFamily="34" charset="0"/>
              </a:rPr>
              <a:t>Total number of chairs -  Big Mountain has amongst the highest number of total chairs</a:t>
            </a:r>
          </a:p>
          <a:p>
            <a:pPr marL="362466" indent="-362466" defTabSz="966576">
              <a:buFontTx/>
              <a:buAutoNum type="arabicPeriod"/>
              <a:defRPr/>
            </a:pPr>
            <a:endParaRPr lang="en-US" sz="1000" dirty="0">
              <a:solidFill>
                <a:srgbClr val="000000"/>
              </a:solidFill>
              <a:latin typeface="Arial" panose="020B0604020202020204" pitchFamily="34" charset="0"/>
              <a:ea typeface="Times New Roman" panose="02020603050405020304" pitchFamily="18" charset="0"/>
              <a:cs typeface="Arial" panose="020B0604020202020204" pitchFamily="34" charset="0"/>
            </a:endParaRPr>
          </a:p>
          <a:p>
            <a:pPr defTabSz="966576">
              <a:defRPr/>
            </a:pPr>
            <a:r>
              <a:rPr lang="en-US" sz="1000" dirty="0">
                <a:latin typeface="Arial" panose="020B0604020202020204" pitchFamily="34" charset="0"/>
                <a:ea typeface="Times New Roman" panose="02020603050405020304" pitchFamily="18" charset="0"/>
                <a:cs typeface="Arial" panose="020B0604020202020204" pitchFamily="34" charset="0"/>
              </a:rPr>
              <a:t>Big mountain resort stands amongst all in those areas, we feel confident that existing resorts’ facilities can support the higher ticket price. </a:t>
            </a:r>
          </a:p>
        </p:txBody>
      </p:sp>
      <p:sp>
        <p:nvSpPr>
          <p:cNvPr id="4" name="Slide Number Placeholder 3"/>
          <p:cNvSpPr>
            <a:spLocks noGrp="1"/>
          </p:cNvSpPr>
          <p:nvPr>
            <p:ph type="sldNum" sz="quarter" idx="5"/>
          </p:nvPr>
        </p:nvSpPr>
        <p:spPr/>
        <p:txBody>
          <a:bodyPr/>
          <a:lstStyle/>
          <a:p>
            <a:fld id="{D251004F-0E05-4F1F-BEF1-F5C1AF75E603}" type="slidenum">
              <a:rPr lang="en-US" smtClean="0"/>
              <a:t>6</a:t>
            </a:fld>
            <a:endParaRPr lang="en-US"/>
          </a:p>
        </p:txBody>
      </p:sp>
      <p:sp>
        <p:nvSpPr>
          <p:cNvPr id="5" name="Footer Placeholder 4">
            <a:extLst>
              <a:ext uri="{FF2B5EF4-FFF2-40B4-BE49-F238E27FC236}">
                <a16:creationId xmlns:a16="http://schemas.microsoft.com/office/drawing/2014/main" id="{12D97D4D-D470-4105-A120-0FC9396D95ED}"/>
              </a:ext>
            </a:extLst>
          </p:cNvPr>
          <p:cNvSpPr>
            <a:spLocks noGrp="1"/>
          </p:cNvSpPr>
          <p:nvPr>
            <p:ph type="ftr" sz="quarter" idx="4"/>
          </p:nvPr>
        </p:nvSpPr>
        <p:spPr/>
        <p:txBody>
          <a:bodyPr/>
          <a:lstStyle/>
          <a:p>
            <a:r>
              <a:rPr lang="en-US"/>
              <a:t>Guided Capstone - Unit 6</a:t>
            </a:r>
          </a:p>
        </p:txBody>
      </p:sp>
      <p:sp>
        <p:nvSpPr>
          <p:cNvPr id="6" name="Header Placeholder 5">
            <a:extLst>
              <a:ext uri="{FF2B5EF4-FFF2-40B4-BE49-F238E27FC236}">
                <a16:creationId xmlns:a16="http://schemas.microsoft.com/office/drawing/2014/main" id="{9BCEEC77-1500-40A6-9232-72BFD850C15E}"/>
              </a:ext>
            </a:extLst>
          </p:cNvPr>
          <p:cNvSpPr>
            <a:spLocks noGrp="1"/>
          </p:cNvSpPr>
          <p:nvPr>
            <p:ph type="hdr" sz="quarter"/>
          </p:nvPr>
        </p:nvSpPr>
        <p:spPr/>
        <p:txBody>
          <a:bodyPr/>
          <a:lstStyle/>
          <a:p>
            <a:r>
              <a:rPr lang="en-US"/>
              <a:t>Slide Deck for the Executive Team</a:t>
            </a:r>
          </a:p>
        </p:txBody>
      </p:sp>
    </p:spTree>
    <p:extLst>
      <p:ext uri="{BB962C8B-B14F-4D97-AF65-F5344CB8AC3E}">
        <p14:creationId xmlns:p14="http://schemas.microsoft.com/office/powerpoint/2010/main" val="37810040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62466" indent="-362466">
              <a:lnSpc>
                <a:spcPct val="115000"/>
              </a:lnSpc>
              <a:buFont typeface="Symbol" panose="05050102010706020507" pitchFamily="18" charset="2"/>
              <a:buChar char=""/>
              <a:tabLst>
                <a:tab pos="1559946" algn="l"/>
              </a:tabLst>
            </a:pPr>
            <a:r>
              <a:rPr lang="en-US" sz="1000" b="1" dirty="0">
                <a:solidFill>
                  <a:srgbClr val="000000"/>
                </a:solidFill>
                <a:latin typeface="Arial" panose="020B0604020202020204" pitchFamily="34" charset="0"/>
                <a:ea typeface="Arial" panose="020B0604020202020204" pitchFamily="34" charset="0"/>
                <a:cs typeface="Arial" panose="020B0604020202020204" pitchFamily="34" charset="0"/>
              </a:rPr>
              <a:t>We built a best linear model and a best random forest model</a:t>
            </a:r>
            <a:endParaRPr lang="en-US" sz="1000" dirty="0">
              <a:latin typeface="Arial" panose="020B0604020202020204" pitchFamily="34" charset="0"/>
              <a:ea typeface="Arial" panose="020B0604020202020204" pitchFamily="34" charset="0"/>
              <a:cs typeface="Arial" panose="020B0604020202020204" pitchFamily="34" charset="0"/>
            </a:endParaRPr>
          </a:p>
          <a:p>
            <a:pPr marL="362466" indent="-362466">
              <a:lnSpc>
                <a:spcPct val="115000"/>
              </a:lnSpc>
              <a:buFont typeface="Symbol" panose="05050102010706020507" pitchFamily="18" charset="2"/>
              <a:buChar char=""/>
              <a:tabLst>
                <a:tab pos="1559946" algn="l"/>
              </a:tabLst>
            </a:pPr>
            <a:r>
              <a:rPr lang="en-US" sz="1000" dirty="0">
                <a:solidFill>
                  <a:srgbClr val="000000"/>
                </a:solidFill>
                <a:latin typeface="Arial" panose="020B0604020202020204" pitchFamily="34" charset="0"/>
                <a:ea typeface="Arial" panose="020B0604020202020204" pitchFamily="34" charset="0"/>
                <a:cs typeface="Arial" panose="020B0604020202020204" pitchFamily="34" charset="0"/>
              </a:rPr>
              <a:t>The random forest model has a lower cross-validation mean absolute error by almost </a:t>
            </a:r>
            <a:r>
              <a:rPr lang="en-US" sz="1000" dirty="0">
                <a:latin typeface="Arial" panose="020B0604020202020204" pitchFamily="34" charset="0"/>
                <a:ea typeface="Arial" panose="020B0604020202020204" pitchFamily="34" charset="0"/>
                <a:cs typeface="Arial" panose="020B0604020202020204" pitchFamily="34" charset="0"/>
              </a:rPr>
              <a:t>$1 on train set and a lower MAE on test set by more than $2 (Verifying performance on the test set produces performance consistent with the cross-validation results). It also exhibits less variability .</a:t>
            </a:r>
          </a:p>
          <a:p>
            <a:endParaRPr lang="en-US" sz="100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D251004F-0E05-4F1F-BEF1-F5C1AF75E603}" type="slidenum">
              <a:rPr lang="en-US" smtClean="0"/>
              <a:t>7</a:t>
            </a:fld>
            <a:endParaRPr lang="en-US"/>
          </a:p>
        </p:txBody>
      </p:sp>
      <p:sp>
        <p:nvSpPr>
          <p:cNvPr id="5" name="Footer Placeholder 4">
            <a:extLst>
              <a:ext uri="{FF2B5EF4-FFF2-40B4-BE49-F238E27FC236}">
                <a16:creationId xmlns:a16="http://schemas.microsoft.com/office/drawing/2014/main" id="{16E6556D-989B-48FF-A345-B09EBB048C0C}"/>
              </a:ext>
            </a:extLst>
          </p:cNvPr>
          <p:cNvSpPr>
            <a:spLocks noGrp="1"/>
          </p:cNvSpPr>
          <p:nvPr>
            <p:ph type="ftr" sz="quarter" idx="4"/>
          </p:nvPr>
        </p:nvSpPr>
        <p:spPr/>
        <p:txBody>
          <a:bodyPr/>
          <a:lstStyle/>
          <a:p>
            <a:r>
              <a:rPr lang="en-US"/>
              <a:t>Guided Capstone - Unit 6</a:t>
            </a:r>
          </a:p>
        </p:txBody>
      </p:sp>
      <p:sp>
        <p:nvSpPr>
          <p:cNvPr id="6" name="Header Placeholder 5">
            <a:extLst>
              <a:ext uri="{FF2B5EF4-FFF2-40B4-BE49-F238E27FC236}">
                <a16:creationId xmlns:a16="http://schemas.microsoft.com/office/drawing/2014/main" id="{497A29DE-A002-4E8D-B709-FA2F808EBF29}"/>
              </a:ext>
            </a:extLst>
          </p:cNvPr>
          <p:cNvSpPr>
            <a:spLocks noGrp="1"/>
          </p:cNvSpPr>
          <p:nvPr>
            <p:ph type="hdr" sz="quarter"/>
          </p:nvPr>
        </p:nvSpPr>
        <p:spPr/>
        <p:txBody>
          <a:bodyPr/>
          <a:lstStyle/>
          <a:p>
            <a:r>
              <a:rPr lang="en-US"/>
              <a:t>Slide Deck for the Executive Team</a:t>
            </a:r>
          </a:p>
        </p:txBody>
      </p:sp>
    </p:spTree>
    <p:extLst>
      <p:ext uri="{BB962C8B-B14F-4D97-AF65-F5344CB8AC3E}">
        <p14:creationId xmlns:p14="http://schemas.microsoft.com/office/powerpoint/2010/main" val="11092879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251004F-0E05-4F1F-BEF1-F5C1AF75E603}" type="slidenum">
              <a:rPr lang="en-US" smtClean="0"/>
              <a:t>8</a:t>
            </a:fld>
            <a:endParaRPr lang="en-US"/>
          </a:p>
        </p:txBody>
      </p:sp>
      <p:sp>
        <p:nvSpPr>
          <p:cNvPr id="5" name="Footer Placeholder 4">
            <a:extLst>
              <a:ext uri="{FF2B5EF4-FFF2-40B4-BE49-F238E27FC236}">
                <a16:creationId xmlns:a16="http://schemas.microsoft.com/office/drawing/2014/main" id="{486E91EF-3C1F-4238-A17A-778D5CA167C5}"/>
              </a:ext>
            </a:extLst>
          </p:cNvPr>
          <p:cNvSpPr>
            <a:spLocks noGrp="1"/>
          </p:cNvSpPr>
          <p:nvPr>
            <p:ph type="ftr" sz="quarter" idx="4"/>
          </p:nvPr>
        </p:nvSpPr>
        <p:spPr/>
        <p:txBody>
          <a:bodyPr/>
          <a:lstStyle/>
          <a:p>
            <a:r>
              <a:rPr lang="en-US"/>
              <a:t>Guided Capstone - Unit 6</a:t>
            </a:r>
          </a:p>
        </p:txBody>
      </p:sp>
      <p:sp>
        <p:nvSpPr>
          <p:cNvPr id="6" name="Header Placeholder 5">
            <a:extLst>
              <a:ext uri="{FF2B5EF4-FFF2-40B4-BE49-F238E27FC236}">
                <a16:creationId xmlns:a16="http://schemas.microsoft.com/office/drawing/2014/main" id="{6E410F56-FC7F-42E1-A91D-CF31DA66A9E0}"/>
              </a:ext>
            </a:extLst>
          </p:cNvPr>
          <p:cNvSpPr>
            <a:spLocks noGrp="1"/>
          </p:cNvSpPr>
          <p:nvPr>
            <p:ph type="hdr" sz="quarter"/>
          </p:nvPr>
        </p:nvSpPr>
        <p:spPr/>
        <p:txBody>
          <a:bodyPr/>
          <a:lstStyle/>
          <a:p>
            <a:r>
              <a:rPr lang="en-US"/>
              <a:t>Slide Deck for the Executive Team</a:t>
            </a:r>
          </a:p>
        </p:txBody>
      </p:sp>
    </p:spTree>
    <p:extLst>
      <p:ext uri="{BB962C8B-B14F-4D97-AF65-F5344CB8AC3E}">
        <p14:creationId xmlns:p14="http://schemas.microsoft.com/office/powerpoint/2010/main" val="3196495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41645">
              <a:lnSpc>
                <a:spcPct val="150000"/>
              </a:lnSpc>
            </a:pPr>
            <a:r>
              <a:rPr lang="en-US" sz="1000" b="1" dirty="0">
                <a:solidFill>
                  <a:srgbClr val="000000"/>
                </a:solidFill>
                <a:latin typeface="Arial" panose="020B0604020202020204" pitchFamily="34" charset="0"/>
                <a:ea typeface="Times New Roman" panose="02020603050405020304" pitchFamily="18" charset="0"/>
                <a:cs typeface="Arial" panose="020B0604020202020204" pitchFamily="34" charset="0"/>
              </a:rPr>
              <a:t>Currently Big Mountain charges $81 </a:t>
            </a:r>
            <a:r>
              <a:rPr lang="en-US" sz="1000" dirty="0">
                <a:solidFill>
                  <a:srgbClr val="000000"/>
                </a:solidFill>
                <a:latin typeface="Arial" panose="020B0604020202020204" pitchFamily="34" charset="0"/>
                <a:ea typeface="Times New Roman" panose="02020603050405020304" pitchFamily="18" charset="0"/>
                <a:cs typeface="Arial" panose="020B0604020202020204" pitchFamily="34" charset="0"/>
              </a:rPr>
              <a:t>and although state-wise Big Mountain’s ticket price is the highest and so it sits high amongst all resorts, there are still resorts with a higher price and up to double of the price. Note that this relies on the implicit assumption that all other resorts are largely setting prices based on how much people value certain facilities, and essentially this assumes prices are set by a free market.</a:t>
            </a:r>
            <a:endParaRPr lang="en-US" sz="1000" dirty="0">
              <a:latin typeface="Arial" panose="020B0604020202020204" pitchFamily="34" charset="0"/>
              <a:ea typeface="Times New Roman" panose="02020603050405020304" pitchFamily="18" charset="0"/>
              <a:cs typeface="Arial" panose="020B0604020202020204" pitchFamily="34" charset="0"/>
            </a:endParaRPr>
          </a:p>
          <a:p>
            <a:pPr indent="241645">
              <a:lnSpc>
                <a:spcPct val="150000"/>
              </a:lnSpc>
              <a:spcBef>
                <a:spcPts val="1268"/>
              </a:spcBef>
            </a:pPr>
            <a:r>
              <a:rPr lang="en-US" sz="1000" dirty="0">
                <a:latin typeface="Arial" panose="020B0604020202020204" pitchFamily="34" charset="0"/>
                <a:ea typeface="Times New Roman" panose="02020603050405020304" pitchFamily="18" charset="0"/>
                <a:cs typeface="Arial" panose="020B0604020202020204" pitchFamily="34" charset="0"/>
              </a:rPr>
              <a:t>As we saw, ticket price is not determined by any set of parameters. the resort is free to set whatever price it likes. However, the resort operates within a market where people pay more for certain facilities, and less for others. </a:t>
            </a:r>
            <a:r>
              <a:rPr lang="en-US" sz="1000" b="1" dirty="0">
                <a:latin typeface="Arial" panose="020B0604020202020204" pitchFamily="34" charset="0"/>
                <a:ea typeface="Times New Roman" panose="02020603050405020304" pitchFamily="18" charset="0"/>
                <a:cs typeface="Arial" panose="020B0604020202020204" pitchFamily="34" charset="0"/>
              </a:rPr>
              <a:t>Being able to sense how facilities support a given ticket price is valuable business intelligence</a:t>
            </a:r>
            <a:r>
              <a:rPr lang="en-US" sz="1000" dirty="0">
                <a:latin typeface="Arial" panose="020B0604020202020204" pitchFamily="34" charset="0"/>
                <a:ea typeface="Times New Roman" panose="02020603050405020304" pitchFamily="18" charset="0"/>
                <a:cs typeface="Arial" panose="020B0604020202020204" pitchFamily="34" charset="0"/>
              </a:rPr>
              <a:t>, Thus this where the utility of our model comes in.</a:t>
            </a:r>
          </a:p>
          <a:p>
            <a:pPr indent="241645">
              <a:lnSpc>
                <a:spcPct val="150000"/>
              </a:lnSpc>
              <a:spcBef>
                <a:spcPts val="1268"/>
              </a:spcBef>
            </a:pPr>
            <a:r>
              <a:rPr lang="en-US" sz="1000" dirty="0">
                <a:latin typeface="Arial" panose="020B0604020202020204" pitchFamily="34" charset="0"/>
                <a:ea typeface="Times New Roman" panose="02020603050405020304" pitchFamily="18" charset="0"/>
                <a:cs typeface="Arial" panose="020B0604020202020204" pitchFamily="34" charset="0"/>
              </a:rPr>
              <a:t>For future queries and new scenarios examinations, management can simply </a:t>
            </a:r>
            <a:r>
              <a:rPr lang="en-US" sz="1000" b="1" dirty="0">
                <a:latin typeface="Arial" panose="020B0604020202020204" pitchFamily="34" charset="0"/>
                <a:ea typeface="Times New Roman" panose="02020603050405020304" pitchFamily="18" charset="0"/>
                <a:cs typeface="Arial" panose="020B0604020202020204" pitchFamily="34" charset="0"/>
              </a:rPr>
              <a:t>use our model to obtain the predicted ticket price increase from each new scenario</a:t>
            </a:r>
            <a:r>
              <a:rPr lang="en-US" sz="1000" dirty="0">
                <a:latin typeface="Arial" panose="020B0604020202020204" pitchFamily="34" charset="0"/>
                <a:ea typeface="Times New Roman" panose="02020603050405020304" pitchFamily="18" charset="0"/>
                <a:cs typeface="Arial" panose="020B0604020202020204" pitchFamily="34" charset="0"/>
              </a:rPr>
              <a:t>. all that is needed is to insert a list of all the features/facilities that will be affected by the new scenario and their corresponding deltas, to the function that we supplied (“</a:t>
            </a:r>
            <a:r>
              <a:rPr lang="en-US" sz="1000" dirty="0" err="1">
                <a:latin typeface="Arial" panose="020B0604020202020204" pitchFamily="34" charset="0"/>
                <a:ea typeface="Times New Roman" panose="02020603050405020304" pitchFamily="18" charset="0"/>
                <a:cs typeface="Arial" panose="020B0604020202020204" pitchFamily="34" charset="0"/>
              </a:rPr>
              <a:t>predict_increase</a:t>
            </a:r>
            <a:r>
              <a:rPr lang="en-US" sz="1000" dirty="0">
                <a:latin typeface="Arial" panose="020B0604020202020204" pitchFamily="34" charset="0"/>
                <a:ea typeface="Times New Roman" panose="02020603050405020304" pitchFamily="18" charset="0"/>
                <a:cs typeface="Arial" panose="020B0604020202020204" pitchFamily="34" charset="0"/>
              </a:rPr>
              <a:t>”) to receive the predicted increase in $ (or decrease for a negative results).    </a:t>
            </a:r>
          </a:p>
          <a:p>
            <a:endParaRPr lang="en-US" sz="100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D251004F-0E05-4F1F-BEF1-F5C1AF75E603}" type="slidenum">
              <a:rPr lang="en-US" smtClean="0"/>
              <a:t>9</a:t>
            </a:fld>
            <a:endParaRPr lang="en-US"/>
          </a:p>
        </p:txBody>
      </p:sp>
      <p:sp>
        <p:nvSpPr>
          <p:cNvPr id="5" name="Footer Placeholder 4">
            <a:extLst>
              <a:ext uri="{FF2B5EF4-FFF2-40B4-BE49-F238E27FC236}">
                <a16:creationId xmlns:a16="http://schemas.microsoft.com/office/drawing/2014/main" id="{400F15AB-C3B4-4222-93E9-487068F4FD48}"/>
              </a:ext>
            </a:extLst>
          </p:cNvPr>
          <p:cNvSpPr>
            <a:spLocks noGrp="1"/>
          </p:cNvSpPr>
          <p:nvPr>
            <p:ph type="ftr" sz="quarter" idx="4"/>
          </p:nvPr>
        </p:nvSpPr>
        <p:spPr/>
        <p:txBody>
          <a:bodyPr/>
          <a:lstStyle/>
          <a:p>
            <a:r>
              <a:rPr lang="en-US"/>
              <a:t>Guided Capstone - Unit 6</a:t>
            </a:r>
          </a:p>
        </p:txBody>
      </p:sp>
      <p:sp>
        <p:nvSpPr>
          <p:cNvPr id="6" name="Header Placeholder 5">
            <a:extLst>
              <a:ext uri="{FF2B5EF4-FFF2-40B4-BE49-F238E27FC236}">
                <a16:creationId xmlns:a16="http://schemas.microsoft.com/office/drawing/2014/main" id="{313BCCC2-CD05-4420-B5FE-894350F2D32B}"/>
              </a:ext>
            </a:extLst>
          </p:cNvPr>
          <p:cNvSpPr>
            <a:spLocks noGrp="1"/>
          </p:cNvSpPr>
          <p:nvPr>
            <p:ph type="hdr" sz="quarter"/>
          </p:nvPr>
        </p:nvSpPr>
        <p:spPr/>
        <p:txBody>
          <a:bodyPr/>
          <a:lstStyle/>
          <a:p>
            <a:r>
              <a:rPr lang="en-US"/>
              <a:t>Slide Deck for the Executive Team</a:t>
            </a:r>
          </a:p>
        </p:txBody>
      </p:sp>
    </p:spTree>
    <p:extLst>
      <p:ext uri="{BB962C8B-B14F-4D97-AF65-F5344CB8AC3E}">
        <p14:creationId xmlns:p14="http://schemas.microsoft.com/office/powerpoint/2010/main" val="16778059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8/23/2021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8/23/2021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8/23/2021</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8/23/2021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8/23/2021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8/23/2021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8/23/2021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8/23/2021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8/23/2021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8/23/2021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8/23/2021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8/23/2021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13.png"/><Relationship Id="rId5" Type="http://schemas.microsoft.com/office/2017/06/relationships/model3d" Target="../media/model3d2.glb"/><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13" Type="http://schemas.microsoft.com/office/2007/relationships/diagramDrawing" Target="../diagrams/drawing3.xml"/><Relationship Id="rId18" Type="http://schemas.microsoft.com/office/2007/relationships/diagramDrawing" Target="../diagrams/drawing4.xml"/><Relationship Id="rId3" Type="http://schemas.microsoft.com/office/2017/06/relationships/model3d" Target="../media/model3d1.glb"/><Relationship Id="rId7" Type="http://schemas.openxmlformats.org/officeDocument/2006/relationships/image" Target="../media/image16.png"/><Relationship Id="rId12" Type="http://schemas.openxmlformats.org/officeDocument/2006/relationships/diagramColors" Target="../diagrams/colors3.xml"/><Relationship Id="rId17" Type="http://schemas.openxmlformats.org/officeDocument/2006/relationships/diagramColors" Target="../diagrams/colors4.xml"/><Relationship Id="rId2" Type="http://schemas.openxmlformats.org/officeDocument/2006/relationships/notesSlide" Target="../notesSlides/notesSlide9.xml"/><Relationship Id="rId16" Type="http://schemas.openxmlformats.org/officeDocument/2006/relationships/diagramQuickStyle" Target="../diagrams/quickStyle4.xml"/><Relationship Id="rId1" Type="http://schemas.openxmlformats.org/officeDocument/2006/relationships/slideLayout" Target="../slideLayouts/slideLayout2.xml"/><Relationship Id="rId6" Type="http://schemas.microsoft.com/office/2017/06/relationships/model3d" Target="../media/model3d2.glb"/><Relationship Id="rId11" Type="http://schemas.openxmlformats.org/officeDocument/2006/relationships/diagramQuickStyle" Target="../diagrams/quickStyle3.xml"/><Relationship Id="rId5" Type="http://schemas.openxmlformats.org/officeDocument/2006/relationships/image" Target="../media/image15.png"/><Relationship Id="rId15" Type="http://schemas.openxmlformats.org/officeDocument/2006/relationships/diagramLayout" Target="../diagrams/layout4.xml"/><Relationship Id="rId10" Type="http://schemas.openxmlformats.org/officeDocument/2006/relationships/diagramLayout" Target="../diagrams/layout3.xml"/><Relationship Id="rId4" Type="http://schemas.openxmlformats.org/officeDocument/2006/relationships/image" Target="../media/image14.png"/><Relationship Id="rId9" Type="http://schemas.openxmlformats.org/officeDocument/2006/relationships/diagramData" Target="../diagrams/data3.xml"/><Relationship Id="rId14" Type="http://schemas.openxmlformats.org/officeDocument/2006/relationships/diagramData" Target="../diagrams/data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fontScale="90000"/>
          </a:bodyPr>
          <a:lstStyle/>
          <a:p>
            <a:r>
              <a:rPr lang="en-US" sz="8000" dirty="0"/>
              <a:t>Big Mountain Resort</a:t>
            </a:r>
            <a:br>
              <a:rPr lang="en-US" sz="8000" dirty="0"/>
            </a:br>
            <a:r>
              <a:rPr lang="en-US" sz="6000" dirty="0"/>
              <a:t>Montana</a:t>
            </a:r>
            <a:endParaRPr lang="en-US" sz="8000" dirty="0"/>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8"/>
            <a:ext cx="6269347" cy="1607411"/>
          </a:xfrm>
        </p:spPr>
        <p:txBody>
          <a:bodyPr>
            <a:normAutofit/>
          </a:bodyPr>
          <a:lstStyle/>
          <a:p>
            <a:r>
              <a:rPr lang="en-US" b="1" dirty="0">
                <a:solidFill>
                  <a:schemeClr val="tx1">
                    <a:lumMod val="85000"/>
                    <a:lumOff val="15000"/>
                  </a:schemeClr>
                </a:solidFill>
              </a:rPr>
              <a:t>Pricing strategy Model </a:t>
            </a:r>
          </a:p>
          <a:p>
            <a:r>
              <a:rPr lang="en-US" b="1" dirty="0">
                <a:solidFill>
                  <a:schemeClr val="accent1">
                    <a:lumMod val="75000"/>
                  </a:schemeClr>
                </a:solidFill>
              </a:rPr>
              <a:t>By: </a:t>
            </a:r>
            <a:r>
              <a:rPr lang="en-US" sz="2400" b="1" dirty="0">
                <a:solidFill>
                  <a:schemeClr val="accent1">
                    <a:lumMod val="75000"/>
                  </a:schemeClr>
                </a:solidFill>
              </a:rPr>
              <a:t>Libi VOSHIN</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A43AC-7EF4-4073-AEB3-7107B4E6351E}"/>
              </a:ext>
            </a:extLst>
          </p:cNvPr>
          <p:cNvSpPr>
            <a:spLocks noGrp="1"/>
          </p:cNvSpPr>
          <p:nvPr>
            <p:ph type="title"/>
          </p:nvPr>
        </p:nvSpPr>
        <p:spPr/>
        <p:txBody>
          <a:bodyPr/>
          <a:lstStyle/>
          <a:p>
            <a:r>
              <a:rPr lang="en-US" dirty="0"/>
              <a:t>Problem Identification and how can we help</a:t>
            </a:r>
            <a:r>
              <a:rPr lang="en-US" sz="1800" dirty="0">
                <a:solidFill>
                  <a:srgbClr val="C00000"/>
                </a:solidFill>
                <a:effectLst/>
                <a:latin typeface="Arial" panose="020B0604020202020204" pitchFamily="34" charset="0"/>
                <a:ea typeface="Times New Roman" panose="02020603050405020304" pitchFamily="18" charset="0"/>
              </a:rPr>
              <a:t> </a:t>
            </a:r>
            <a:endParaRPr lang="en-US" dirty="0"/>
          </a:p>
        </p:txBody>
      </p:sp>
      <p:sp>
        <p:nvSpPr>
          <p:cNvPr id="3" name="Content Placeholder 2">
            <a:extLst>
              <a:ext uri="{FF2B5EF4-FFF2-40B4-BE49-F238E27FC236}">
                <a16:creationId xmlns:a16="http://schemas.microsoft.com/office/drawing/2014/main" id="{E89E6DF4-B81C-44B7-81D0-1B373B0C0066}"/>
              </a:ext>
            </a:extLst>
          </p:cNvPr>
          <p:cNvSpPr>
            <a:spLocks noGrp="1"/>
          </p:cNvSpPr>
          <p:nvPr>
            <p:ph idx="1"/>
          </p:nvPr>
        </p:nvSpPr>
        <p:spPr/>
        <p:txBody>
          <a:bodyPr>
            <a:normAutofit/>
          </a:bodyPr>
          <a:lstStyle/>
          <a:p>
            <a:pPr>
              <a:lnSpc>
                <a:spcPct val="210000"/>
              </a:lnSpc>
              <a:spcBef>
                <a:spcPts val="0"/>
              </a:spcBef>
              <a:spcAft>
                <a:spcPts val="0"/>
              </a:spcAft>
              <a:buClr>
                <a:schemeClr val="tx1"/>
              </a:buClr>
              <a:buFont typeface="Wingdings" panose="05000000000000000000" pitchFamily="2" charset="2"/>
              <a:buChar char="§"/>
            </a:pPr>
            <a:r>
              <a:rPr lang="en-US" sz="22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rPr>
              <a:t>  What price should you currently charge for a ticket?</a:t>
            </a:r>
          </a:p>
          <a:p>
            <a:pPr>
              <a:lnSpc>
                <a:spcPct val="210000"/>
              </a:lnSpc>
              <a:spcBef>
                <a:spcPts val="0"/>
              </a:spcBef>
              <a:spcAft>
                <a:spcPts val="0"/>
              </a:spcAft>
              <a:buClr>
                <a:schemeClr val="tx1"/>
              </a:buClr>
              <a:buFont typeface="Wingdings" panose="05000000000000000000" pitchFamily="2" charset="2"/>
              <a:buChar char="§"/>
            </a:pPr>
            <a:r>
              <a:rPr lang="en-US" sz="2200" dirty="0">
                <a:solidFill>
                  <a:schemeClr val="tx1"/>
                </a:solidFill>
                <a:latin typeface="Times New Roman" panose="02020603050405020304" pitchFamily="18" charset="0"/>
                <a:ea typeface="Arial" panose="020B0604020202020204" pitchFamily="34" charset="0"/>
                <a:cs typeface="Times New Roman" panose="02020603050405020304" pitchFamily="18" charset="0"/>
              </a:rPr>
              <a:t>  How</a:t>
            </a:r>
            <a:r>
              <a:rPr lang="en-US" sz="22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rPr>
              <a:t> to capitalize on resort’s facilities as much as you could?</a:t>
            </a:r>
            <a:r>
              <a:rPr lang="en-US" sz="2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a:t>
            </a:r>
          </a:p>
          <a:p>
            <a:pPr>
              <a:lnSpc>
                <a:spcPct val="210000"/>
              </a:lnSpc>
              <a:spcBef>
                <a:spcPts val="0"/>
              </a:spcBef>
              <a:spcAft>
                <a:spcPts val="0"/>
              </a:spcAft>
              <a:buClr>
                <a:schemeClr val="tx1"/>
              </a:buClr>
              <a:buFont typeface="Wingdings" panose="05000000000000000000" pitchFamily="2" charset="2"/>
              <a:buChar char="§"/>
            </a:pPr>
            <a:r>
              <a:rPr lang="en-US" sz="22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rPr>
              <a:t>  Which of the considered changes, will cut costs or support an even higher ticket price?</a:t>
            </a:r>
          </a:p>
          <a:p>
            <a:pPr>
              <a:lnSpc>
                <a:spcPct val="210000"/>
              </a:lnSpc>
              <a:spcBef>
                <a:spcPts val="0"/>
              </a:spcBef>
              <a:spcAft>
                <a:spcPts val="0"/>
              </a:spcAft>
              <a:buClr>
                <a:schemeClr val="tx1"/>
              </a:buClr>
              <a:buFont typeface="Wingdings" panose="05000000000000000000" pitchFamily="2" charset="2"/>
              <a:buChar char="§"/>
            </a:pPr>
            <a:r>
              <a:rPr lang="en-US" sz="2200"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How to adjust your ticket price based on future changes.</a:t>
            </a:r>
            <a:endParaRPr lang="en-US" sz="22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buFont typeface="Wingdings" panose="05000000000000000000" pitchFamily="2" charset="2"/>
              <a:buChar char="§"/>
            </a:pPr>
            <a:endParaRPr lang="en-US" dirty="0"/>
          </a:p>
        </p:txBody>
      </p:sp>
      <p:sp>
        <p:nvSpPr>
          <p:cNvPr id="4" name="TextBox 3">
            <a:extLst>
              <a:ext uri="{FF2B5EF4-FFF2-40B4-BE49-F238E27FC236}">
                <a16:creationId xmlns:a16="http://schemas.microsoft.com/office/drawing/2014/main" id="{8109FE9E-DAEE-4C2D-82EE-45B711AC23EF}"/>
              </a:ext>
            </a:extLst>
          </p:cNvPr>
          <p:cNvSpPr txBox="1"/>
          <p:nvPr/>
        </p:nvSpPr>
        <p:spPr>
          <a:xfrm>
            <a:off x="84666" y="6460064"/>
            <a:ext cx="2406813" cy="369332"/>
          </a:xfrm>
          <a:prstGeom prst="rect">
            <a:avLst/>
          </a:prstGeom>
          <a:noFill/>
        </p:spPr>
        <p:txBody>
          <a:bodyPr wrap="none" rtlCol="0">
            <a:spAutoFit/>
          </a:bodyPr>
          <a:lstStyle/>
          <a:p>
            <a:r>
              <a:rPr lang="en-US" dirty="0">
                <a:solidFill>
                  <a:schemeClr val="bg1"/>
                </a:solidFill>
              </a:rPr>
              <a:t>Problem Identification </a:t>
            </a:r>
            <a:r>
              <a:rPr lang="en-US" sz="800" dirty="0">
                <a:solidFill>
                  <a:schemeClr val="bg1"/>
                </a:solidFill>
                <a:effectLst/>
                <a:latin typeface="Arial" panose="020B0604020202020204" pitchFamily="34" charset="0"/>
                <a:ea typeface="Times New Roman" panose="02020603050405020304" pitchFamily="18" charset="0"/>
              </a:rPr>
              <a:t> </a:t>
            </a:r>
            <a:endParaRPr lang="en-US" dirty="0">
              <a:solidFill>
                <a:schemeClr val="bg1"/>
              </a:solidFill>
            </a:endParaRPr>
          </a:p>
        </p:txBody>
      </p:sp>
    </p:spTree>
    <p:extLst>
      <p:ext uri="{BB962C8B-B14F-4D97-AF65-F5344CB8AC3E}">
        <p14:creationId xmlns:p14="http://schemas.microsoft.com/office/powerpoint/2010/main" val="19556126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D7D55-F2B6-48F1-AD5B-CFB5488778E8}"/>
              </a:ext>
            </a:extLst>
          </p:cNvPr>
          <p:cNvSpPr txBox="1">
            <a:spLocks/>
          </p:cNvSpPr>
          <p:nvPr/>
        </p:nvSpPr>
        <p:spPr>
          <a:xfrm>
            <a:off x="1097280" y="380548"/>
            <a:ext cx="10058400" cy="703211"/>
          </a:xfrm>
          <a:prstGeom prst="rect">
            <a:avLst/>
          </a:prstGeom>
        </p:spPr>
        <p:txBody>
          <a:bodyPr>
            <a:normAutofit fontScale="97500"/>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en-US" sz="3700" dirty="0"/>
              <a:t>Recommendations and key findings </a:t>
            </a:r>
            <a:endParaRPr lang="en-US" dirty="0"/>
          </a:p>
        </p:txBody>
      </p:sp>
      <p:cxnSp>
        <p:nvCxnSpPr>
          <p:cNvPr id="3" name="Straight Connector 2">
            <a:extLst>
              <a:ext uri="{FF2B5EF4-FFF2-40B4-BE49-F238E27FC236}">
                <a16:creationId xmlns:a16="http://schemas.microsoft.com/office/drawing/2014/main" id="{4ED21ED6-6C2D-425B-BBC4-992DFD50DFC3}"/>
              </a:ext>
            </a:extLst>
          </p:cNvPr>
          <p:cNvCxnSpPr/>
          <p:nvPr/>
        </p:nvCxnSpPr>
        <p:spPr>
          <a:xfrm>
            <a:off x="1186108" y="1228739"/>
            <a:ext cx="9964347" cy="0"/>
          </a:xfrm>
          <a:prstGeom prst="line">
            <a:avLst/>
          </a:prstGeom>
          <a:ln/>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416CE088-158A-4A9F-B4A3-74C0109D96B2}"/>
              </a:ext>
            </a:extLst>
          </p:cNvPr>
          <p:cNvSpPr txBox="1"/>
          <p:nvPr/>
        </p:nvSpPr>
        <p:spPr>
          <a:xfrm>
            <a:off x="1602002" y="1278319"/>
            <a:ext cx="10351842" cy="800219"/>
          </a:xfrm>
          <a:prstGeom prst="rect">
            <a:avLst/>
          </a:prstGeom>
          <a:noFill/>
        </p:spPr>
        <p:txBody>
          <a:bodyPr wrap="square" rtlCol="0">
            <a:spAutoFit/>
          </a:bodyPr>
          <a:lstStyle/>
          <a:p>
            <a:pPr marL="0" marR="0" indent="228600">
              <a:spcBef>
                <a:spcPts val="0"/>
              </a:spcBef>
              <a:spcAft>
                <a:spcPts val="0"/>
              </a:spcAft>
            </a:pPr>
            <a:r>
              <a:rPr 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1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On the Basis of:</a:t>
            </a:r>
          </a:p>
          <a:p>
            <a:pPr marL="0" marR="0" indent="228600">
              <a:spcBef>
                <a:spcPts val="0"/>
              </a:spcBef>
              <a:spcAft>
                <a:spcPts val="0"/>
              </a:spcAft>
            </a:pPr>
            <a:r>
              <a:rPr lang="en-US" sz="1400" dirty="0">
                <a:solidFill>
                  <a:srgbClr val="000000"/>
                </a:solidFill>
                <a:effectLst/>
                <a:latin typeface="Times New Roman" panose="02020603050405020304" pitchFamily="18" charset="0"/>
                <a:ea typeface="Times New Roman" panose="02020603050405020304" pitchFamily="18" charset="0"/>
              </a:rPr>
              <a:t>	Each visitor on average buying 5-day tickets </a:t>
            </a:r>
          </a:p>
          <a:p>
            <a:pPr marL="0" marR="0" indent="228600">
              <a:spcBef>
                <a:spcPts val="0"/>
              </a:spcBef>
              <a:spcAft>
                <a:spcPts val="0"/>
              </a:spcAft>
            </a:pPr>
            <a:r>
              <a:rPr lang="en-US" sz="1400" dirty="0">
                <a:solidFill>
                  <a:srgbClr val="000000"/>
                </a:solidFill>
                <a:latin typeface="Times New Roman" panose="02020603050405020304" pitchFamily="18" charset="0"/>
                <a:ea typeface="Times New Roman" panose="02020603050405020304" pitchFamily="18" charset="0"/>
              </a:rPr>
              <a:t>	E</a:t>
            </a:r>
            <a:r>
              <a:rPr lang="en-US" sz="1400" dirty="0">
                <a:solidFill>
                  <a:srgbClr val="000000"/>
                </a:solidFill>
                <a:effectLst/>
                <a:latin typeface="Times New Roman" panose="02020603050405020304" pitchFamily="18" charset="0"/>
                <a:ea typeface="Times New Roman" panose="02020603050405020304" pitchFamily="18" charset="0"/>
              </a:rPr>
              <a:t>ach year there are about 350,000 visitors at the resort</a:t>
            </a:r>
          </a:p>
        </p:txBody>
      </p:sp>
      <p:grpSp>
        <p:nvGrpSpPr>
          <p:cNvPr id="19" name="Group 18">
            <a:extLst>
              <a:ext uri="{FF2B5EF4-FFF2-40B4-BE49-F238E27FC236}">
                <a16:creationId xmlns:a16="http://schemas.microsoft.com/office/drawing/2014/main" id="{46718BB7-E312-43D1-94CC-F178F757BCC8}"/>
              </a:ext>
            </a:extLst>
          </p:cNvPr>
          <p:cNvGrpSpPr/>
          <p:nvPr/>
        </p:nvGrpSpPr>
        <p:grpSpPr>
          <a:xfrm>
            <a:off x="1290916" y="2197915"/>
            <a:ext cx="7324121" cy="511312"/>
            <a:chOff x="1290916" y="2557869"/>
            <a:chExt cx="7324121" cy="616588"/>
          </a:xfrm>
        </p:grpSpPr>
        <p:sp>
          <p:nvSpPr>
            <p:cNvPr id="15" name="Content Placeholder 2">
              <a:extLst>
                <a:ext uri="{FF2B5EF4-FFF2-40B4-BE49-F238E27FC236}">
                  <a16:creationId xmlns:a16="http://schemas.microsoft.com/office/drawing/2014/main" id="{BFBD34BB-5EF9-405D-B282-164DD19AD8F6}"/>
                </a:ext>
              </a:extLst>
            </p:cNvPr>
            <p:cNvSpPr txBox="1">
              <a:spLocks/>
            </p:cNvSpPr>
            <p:nvPr/>
          </p:nvSpPr>
          <p:spPr>
            <a:xfrm>
              <a:off x="1290916" y="2557869"/>
              <a:ext cx="7324121" cy="616588"/>
            </a:xfrm>
            <a:prstGeom prst="rect">
              <a:avLst/>
            </a:prstGeom>
            <a:gradFill>
              <a:gsLst>
                <a:gs pos="57000">
                  <a:srgbClr val="FFFFFF"/>
                </a:gs>
                <a:gs pos="0">
                  <a:srgbClr val="EBEEF1">
                    <a:alpha val="60000"/>
                  </a:srgbClr>
                </a:gs>
                <a:gs pos="100000">
                  <a:schemeClr val="accent1">
                    <a:lumMod val="40000"/>
                    <a:lumOff val="60000"/>
                  </a:schemeClr>
                </a:gs>
              </a:gsLst>
              <a:path path="circle">
                <a:fillToRect l="100000" t="100000" r="100000" b="100000"/>
              </a:path>
            </a:gradFill>
          </p:spPr>
          <p:txBody>
            <a:bodyPr vert="horz" lIns="0" tIns="45720" rIns="0" bIns="45720" rtlCol="0" anchor="ctr">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Our modelling suggests charging $94.22 per ticket </a:t>
              </a:r>
            </a:p>
          </p:txBody>
        </p:sp>
        <p:pic>
          <p:nvPicPr>
            <p:cNvPr id="16" name="Graphic 15" descr="Downhill skiing with solid fill">
              <a:extLst>
                <a:ext uri="{FF2B5EF4-FFF2-40B4-BE49-F238E27FC236}">
                  <a16:creationId xmlns:a16="http://schemas.microsoft.com/office/drawing/2014/main" id="{9701CCC0-E71B-4698-BA51-84D0F65EA1A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586653" y="2741093"/>
              <a:ext cx="369610" cy="369610"/>
            </a:xfrm>
            <a:prstGeom prst="rect">
              <a:avLst/>
            </a:prstGeom>
          </p:spPr>
        </p:pic>
      </p:grpSp>
      <p:sp>
        <p:nvSpPr>
          <p:cNvPr id="18" name="Content Placeholder 2">
            <a:extLst>
              <a:ext uri="{FF2B5EF4-FFF2-40B4-BE49-F238E27FC236}">
                <a16:creationId xmlns:a16="http://schemas.microsoft.com/office/drawing/2014/main" id="{5A58000A-0625-4A89-8979-6349D955738D}"/>
              </a:ext>
            </a:extLst>
          </p:cNvPr>
          <p:cNvSpPr txBox="1">
            <a:spLocks/>
          </p:cNvSpPr>
          <p:nvPr/>
        </p:nvSpPr>
        <p:spPr>
          <a:xfrm>
            <a:off x="1290917" y="3579772"/>
            <a:ext cx="7362546" cy="2513319"/>
          </a:xfrm>
          <a:prstGeom prst="rect">
            <a:avLst/>
          </a:prstGeom>
          <a:gradFill>
            <a:gsLst>
              <a:gs pos="57000">
                <a:srgbClr val="FFFFFF"/>
              </a:gs>
              <a:gs pos="0">
                <a:srgbClr val="EBEEF1">
                  <a:alpha val="60000"/>
                </a:srgbClr>
              </a:gs>
              <a:gs pos="100000">
                <a:schemeClr val="accent1">
                  <a:lumMod val="40000"/>
                  <a:lumOff val="60000"/>
                </a:schemeClr>
              </a:gs>
            </a:gsLst>
            <a:path path="circle">
              <a:fillToRect l="100000" t="100000" r="100000" b="100000"/>
            </a:path>
          </a:gradFill>
        </p:spPr>
        <p:txBody>
          <a:bodyPr vert="horz" lIns="0" tIns="45720" rIns="0" bIns="45720" rtlCol="0" anchor="ctr">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lvl="1" indent="0">
              <a:lnSpc>
                <a:spcPct val="150000"/>
              </a:lnSpc>
              <a:buNone/>
            </a:pPr>
            <a:r>
              <a:rPr lang="en-US"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Features that came up as highly valued by costumers:</a:t>
            </a:r>
            <a:endParaRPr lang="en-US" dirty="0">
              <a:effectLst/>
              <a:latin typeface="Times New Roman" panose="02020603050405020304" pitchFamily="18" charset="0"/>
              <a:ea typeface="Times New Roman" panose="02020603050405020304" pitchFamily="18" charset="0"/>
            </a:endParaRPr>
          </a:p>
          <a:p>
            <a:pPr marL="1291590" lvl="4" indent="-285750">
              <a:buClr>
                <a:srgbClr val="000000"/>
              </a:buClr>
              <a:buSzPts val="1000"/>
              <a:buFont typeface="Wingdings" panose="05000000000000000000" pitchFamily="2" charset="2"/>
              <a:buChar char="Ø"/>
            </a:pPr>
            <a:r>
              <a:rPr lang="en-US" sz="17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Number of Fast Quads</a:t>
            </a:r>
          </a:p>
          <a:p>
            <a:pPr marL="1291590" lvl="4" indent="-285750">
              <a:buClr>
                <a:srgbClr val="000000"/>
              </a:buClr>
              <a:buSzPts val="1000"/>
              <a:buFont typeface="Wingdings" panose="05000000000000000000" pitchFamily="2" charset="2"/>
              <a:buChar char="Ø"/>
            </a:pPr>
            <a:r>
              <a:rPr lang="en-US" sz="17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Number of Runs </a:t>
            </a:r>
            <a:endParaRPr lang="en-US" sz="1700" dirty="0">
              <a:noFill/>
              <a:latin typeface="Times New Roman" panose="02020603050405020304" pitchFamily="18" charset="0"/>
              <a:ea typeface="Times New Roman" panose="02020603050405020304" pitchFamily="18" charset="0"/>
            </a:endParaRPr>
          </a:p>
          <a:p>
            <a:pPr marL="1291590" lvl="4" indent="-285750">
              <a:buClr>
                <a:srgbClr val="000000"/>
              </a:buClr>
              <a:buSzPts val="1000"/>
              <a:buFont typeface="Wingdings" panose="05000000000000000000" pitchFamily="2" charset="2"/>
              <a:buChar char="Ø"/>
            </a:pPr>
            <a:r>
              <a:rPr lang="en-US" sz="17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Snow Making area</a:t>
            </a:r>
            <a:endParaRPr lang="en-US" sz="1700" dirty="0">
              <a:noFill/>
              <a:latin typeface="Times New Roman" panose="02020603050405020304" pitchFamily="18" charset="0"/>
              <a:ea typeface="Times New Roman" panose="02020603050405020304" pitchFamily="18" charset="0"/>
            </a:endParaRPr>
          </a:p>
          <a:p>
            <a:pPr marL="1291590" lvl="4" indent="-285750">
              <a:buClr>
                <a:srgbClr val="000000"/>
              </a:buClr>
              <a:buSzPts val="1000"/>
              <a:buFont typeface="Wingdings" panose="05000000000000000000" pitchFamily="2" charset="2"/>
              <a:buChar char="Ø"/>
            </a:pPr>
            <a:r>
              <a:rPr lang="en-US" sz="17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Vertical drop </a:t>
            </a:r>
            <a:endParaRPr lang="en-US" sz="1700" dirty="0">
              <a:noFill/>
              <a:latin typeface="Times New Roman" panose="02020603050405020304" pitchFamily="18" charset="0"/>
              <a:ea typeface="Times New Roman" panose="02020603050405020304" pitchFamily="18" charset="0"/>
            </a:endParaRPr>
          </a:p>
          <a:p>
            <a:pPr marL="1291590" lvl="4" indent="-285750">
              <a:buClr>
                <a:srgbClr val="000000"/>
              </a:buClr>
              <a:buSzPts val="1000"/>
              <a:buFont typeface="Wingdings" panose="05000000000000000000" pitchFamily="2" charset="2"/>
              <a:buChar char="Ø"/>
            </a:pPr>
            <a:r>
              <a:rPr lang="en-US" sz="17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Skiable terrain area </a:t>
            </a:r>
            <a:endParaRPr lang="en-US" sz="1700" dirty="0">
              <a:noFill/>
              <a:latin typeface="Times New Roman" panose="02020603050405020304" pitchFamily="18" charset="0"/>
              <a:ea typeface="Times New Roman" panose="02020603050405020304" pitchFamily="18" charset="0"/>
            </a:endParaRPr>
          </a:p>
          <a:p>
            <a:pPr marL="1291590" lvl="4" indent="-285750">
              <a:buClr>
                <a:srgbClr val="000000"/>
              </a:buClr>
              <a:buSzPts val="1000"/>
              <a:buFont typeface="Wingdings" panose="05000000000000000000" pitchFamily="2" charset="2"/>
              <a:buChar char="Ø"/>
            </a:pPr>
            <a:r>
              <a:rPr lang="en-US" sz="17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Total number of chairs   </a:t>
            </a:r>
          </a:p>
        </p:txBody>
      </p:sp>
      <p:grpSp>
        <p:nvGrpSpPr>
          <p:cNvPr id="21" name="Group 20">
            <a:extLst>
              <a:ext uri="{FF2B5EF4-FFF2-40B4-BE49-F238E27FC236}">
                <a16:creationId xmlns:a16="http://schemas.microsoft.com/office/drawing/2014/main" id="{00E032B1-D0F3-4762-91C5-DD4157EF5A7F}"/>
              </a:ext>
            </a:extLst>
          </p:cNvPr>
          <p:cNvGrpSpPr/>
          <p:nvPr/>
        </p:nvGrpSpPr>
        <p:grpSpPr>
          <a:xfrm>
            <a:off x="1321396" y="2858827"/>
            <a:ext cx="9340850" cy="470796"/>
            <a:chOff x="1321396" y="3000120"/>
            <a:chExt cx="9340850" cy="470796"/>
          </a:xfrm>
        </p:grpSpPr>
        <p:pic>
          <p:nvPicPr>
            <p:cNvPr id="17" name="Graphic 16" descr="Downhill skiing with solid fill">
              <a:extLst>
                <a:ext uri="{FF2B5EF4-FFF2-40B4-BE49-F238E27FC236}">
                  <a16:creationId xmlns:a16="http://schemas.microsoft.com/office/drawing/2014/main" id="{94605A0C-DC5A-41BE-B66A-F4389E9BCF9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586653" y="3101306"/>
              <a:ext cx="369610" cy="369610"/>
            </a:xfrm>
            <a:prstGeom prst="rect">
              <a:avLst/>
            </a:prstGeom>
          </p:spPr>
        </p:pic>
        <p:sp>
          <p:nvSpPr>
            <p:cNvPr id="20" name="TextBox 19">
              <a:extLst>
                <a:ext uri="{FF2B5EF4-FFF2-40B4-BE49-F238E27FC236}">
                  <a16:creationId xmlns:a16="http://schemas.microsoft.com/office/drawing/2014/main" id="{C7DE953F-F6D7-404E-BAB1-4165ACD6F7F0}"/>
                </a:ext>
              </a:extLst>
            </p:cNvPr>
            <p:cNvSpPr txBox="1"/>
            <p:nvPr/>
          </p:nvSpPr>
          <p:spPr>
            <a:xfrm>
              <a:off x="1321396" y="3000120"/>
              <a:ext cx="9340850" cy="458074"/>
            </a:xfrm>
            <a:prstGeom prst="rect">
              <a:avLst/>
            </a:prstGeom>
            <a:noFill/>
          </p:spPr>
          <p:txBody>
            <a:bodyPr wrap="square" rtlCol="0">
              <a:spAutoFit/>
            </a:bodyPr>
            <a:lstStyle/>
            <a:p>
              <a:pPr lvl="1" indent="228600">
                <a:lnSpc>
                  <a:spcPct val="150000"/>
                </a:lnSpc>
              </a:pPr>
              <a:r>
                <a:rPr lang="en-US" dirty="0">
                  <a:solidFill>
                    <a:srgbClr val="000000"/>
                  </a:solidFill>
                  <a:effectLst/>
                  <a:latin typeface="Times New Roman" panose="02020603050405020304" pitchFamily="18" charset="0"/>
                  <a:ea typeface="Times New Roman" panose="02020603050405020304" pitchFamily="18" charset="0"/>
                </a:rPr>
                <a:t>Solely to cover resort’s recent investment, price should be raised in $0.88 per ticket.</a:t>
              </a:r>
              <a:endParaRPr lang="en-US" dirty="0">
                <a:effectLst/>
                <a:latin typeface="Times New Roman" panose="02020603050405020304" pitchFamily="18" charset="0"/>
                <a:ea typeface="Times New Roman" panose="02020603050405020304" pitchFamily="18" charset="0"/>
              </a:endParaRPr>
            </a:p>
          </p:txBody>
        </p:sp>
      </p:grpSp>
      <p:pic>
        <p:nvPicPr>
          <p:cNvPr id="23" name="Graphic 22" descr="Downhill skiing with solid fill">
            <a:extLst>
              <a:ext uri="{FF2B5EF4-FFF2-40B4-BE49-F238E27FC236}">
                <a16:creationId xmlns:a16="http://schemas.microsoft.com/office/drawing/2014/main" id="{5BB98F41-CDE1-4B6A-A234-EEFC93CF5E4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602002" y="3710746"/>
            <a:ext cx="381632" cy="381632"/>
          </a:xfrm>
          <a:prstGeom prst="rect">
            <a:avLst/>
          </a:prstGeom>
        </p:spPr>
      </p:pic>
      <p:sp>
        <p:nvSpPr>
          <p:cNvPr id="24" name="TextBox 23">
            <a:extLst>
              <a:ext uri="{FF2B5EF4-FFF2-40B4-BE49-F238E27FC236}">
                <a16:creationId xmlns:a16="http://schemas.microsoft.com/office/drawing/2014/main" id="{06969245-82B4-4A41-B7F9-34659F538804}"/>
              </a:ext>
            </a:extLst>
          </p:cNvPr>
          <p:cNvSpPr txBox="1"/>
          <p:nvPr/>
        </p:nvSpPr>
        <p:spPr>
          <a:xfrm>
            <a:off x="84666" y="6460064"/>
            <a:ext cx="3653372" cy="646331"/>
          </a:xfrm>
          <a:prstGeom prst="rect">
            <a:avLst/>
          </a:prstGeom>
          <a:noFill/>
        </p:spPr>
        <p:txBody>
          <a:bodyPr wrap="none" rtlCol="0">
            <a:spAutoFit/>
          </a:bodyPr>
          <a:lstStyle/>
          <a:p>
            <a:r>
              <a:rPr lang="en-US" sz="1800" dirty="0">
                <a:solidFill>
                  <a:schemeClr val="bg1"/>
                </a:solidFill>
                <a:effectLst/>
                <a:ea typeface="Times New Roman" panose="02020603050405020304" pitchFamily="18" charset="0"/>
              </a:rPr>
              <a:t>Recommendations and key findings</a:t>
            </a:r>
            <a:endParaRPr lang="en-US" sz="800" dirty="0">
              <a:solidFill>
                <a:schemeClr val="bg1"/>
              </a:solidFill>
            </a:endParaRPr>
          </a:p>
          <a:p>
            <a:endParaRPr lang="en-US" dirty="0"/>
          </a:p>
        </p:txBody>
      </p:sp>
      <p:pic>
        <p:nvPicPr>
          <p:cNvPr id="25" name="Picture 24">
            <a:extLst>
              <a:ext uri="{FF2B5EF4-FFF2-40B4-BE49-F238E27FC236}">
                <a16:creationId xmlns:a16="http://schemas.microsoft.com/office/drawing/2014/main" id="{42BAD957-70F1-48C9-B660-53AE0D2CE6B9}"/>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6674316" y="3429000"/>
            <a:ext cx="5111284" cy="2992964"/>
          </a:xfrm>
          <a:prstGeom prst="rect">
            <a:avLst/>
          </a:prstGeom>
          <a:noFill/>
          <a:ln>
            <a:noFill/>
          </a:ln>
        </p:spPr>
      </p:pic>
    </p:spTree>
    <p:extLst>
      <p:ext uri="{BB962C8B-B14F-4D97-AF65-F5344CB8AC3E}">
        <p14:creationId xmlns:p14="http://schemas.microsoft.com/office/powerpoint/2010/main" val="26067738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4ED21ED6-6C2D-425B-BBC4-992DFD50DFC3}"/>
              </a:ext>
            </a:extLst>
          </p:cNvPr>
          <p:cNvCxnSpPr/>
          <p:nvPr/>
        </p:nvCxnSpPr>
        <p:spPr>
          <a:xfrm>
            <a:off x="1186108" y="1228739"/>
            <a:ext cx="9964347" cy="0"/>
          </a:xfrm>
          <a:prstGeom prst="line">
            <a:avLst/>
          </a:prstGeom>
          <a:ln/>
        </p:spPr>
        <p:style>
          <a:lnRef idx="1">
            <a:schemeClr val="dk1"/>
          </a:lnRef>
          <a:fillRef idx="0">
            <a:schemeClr val="dk1"/>
          </a:fillRef>
          <a:effectRef idx="0">
            <a:schemeClr val="dk1"/>
          </a:effectRef>
          <a:fontRef idx="minor">
            <a:schemeClr val="tx1"/>
          </a:fontRef>
        </p:style>
      </p:cxnSp>
      <p:sp>
        <p:nvSpPr>
          <p:cNvPr id="5" name="Content Placeholder 2">
            <a:extLst>
              <a:ext uri="{FF2B5EF4-FFF2-40B4-BE49-F238E27FC236}">
                <a16:creationId xmlns:a16="http://schemas.microsoft.com/office/drawing/2014/main" id="{19B35422-D0B9-4DC9-97FE-734A498CB1E0}"/>
              </a:ext>
            </a:extLst>
          </p:cNvPr>
          <p:cNvSpPr txBox="1">
            <a:spLocks/>
          </p:cNvSpPr>
          <p:nvPr/>
        </p:nvSpPr>
        <p:spPr>
          <a:xfrm>
            <a:off x="499535" y="1404931"/>
            <a:ext cx="6187016" cy="987540"/>
          </a:xfrm>
          <a:prstGeom prst="rect">
            <a:avLst/>
          </a:prstGeom>
          <a:gradFill>
            <a:gsLst>
              <a:gs pos="0">
                <a:srgbClr val="EBEEF1">
                  <a:alpha val="7059"/>
                </a:srgbClr>
              </a:gs>
              <a:gs pos="100000">
                <a:schemeClr val="accent1">
                  <a:lumMod val="20000"/>
                  <a:lumOff val="80000"/>
                  <a:alpha val="46000"/>
                </a:schemeClr>
              </a:gs>
            </a:gsLst>
            <a:path path="circle">
              <a:fillToRect l="100000" t="100000" r="100000" b="100000"/>
            </a:path>
          </a:gradFill>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0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1. P</a:t>
            </a:r>
            <a:r>
              <a:rPr lang="en-US" sz="20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ermanently close down the least used run</a:t>
            </a:r>
          </a:p>
          <a:p>
            <a:endParaRPr lang="en-US" dirty="0"/>
          </a:p>
        </p:txBody>
      </p:sp>
      <p:sp>
        <p:nvSpPr>
          <p:cNvPr id="6" name="Content Placeholder 2">
            <a:extLst>
              <a:ext uri="{FF2B5EF4-FFF2-40B4-BE49-F238E27FC236}">
                <a16:creationId xmlns:a16="http://schemas.microsoft.com/office/drawing/2014/main" id="{C36ED683-0E73-4C4D-A825-3F5798DFE772}"/>
              </a:ext>
            </a:extLst>
          </p:cNvPr>
          <p:cNvSpPr txBox="1">
            <a:spLocks/>
          </p:cNvSpPr>
          <p:nvPr/>
        </p:nvSpPr>
        <p:spPr>
          <a:xfrm>
            <a:off x="6753225" y="1404930"/>
            <a:ext cx="4562141" cy="4530830"/>
          </a:xfrm>
          <a:prstGeom prst="rect">
            <a:avLst/>
          </a:prstGeom>
          <a:gradFill>
            <a:gsLst>
              <a:gs pos="0">
                <a:srgbClr val="EBEEF1">
                  <a:alpha val="0"/>
                </a:srgbClr>
              </a:gs>
              <a:gs pos="100000">
                <a:schemeClr val="accent1">
                  <a:lumMod val="20000"/>
                  <a:lumOff val="80000"/>
                  <a:alpha val="46000"/>
                </a:schemeClr>
              </a:gs>
            </a:gsLst>
            <a:path path="circle">
              <a:fillToRect l="100000" t="100000" r="100000" b="100000"/>
            </a:path>
          </a:gradFill>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r>
              <a:rPr lang="en-US" dirty="0"/>
              <a:t>3. </a:t>
            </a: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Assess runs’ operational costs and make   </a:t>
            </a:r>
            <a:b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     decision according this decision table: </a:t>
            </a:r>
          </a:p>
          <a:p>
            <a:pPr marL="0" indent="0">
              <a:buNone/>
            </a:pPr>
            <a:endParaRPr lang="en-US" dirty="0"/>
          </a:p>
        </p:txBody>
      </p:sp>
      <p:sp>
        <p:nvSpPr>
          <p:cNvPr id="7" name="Content Placeholder 2">
            <a:extLst>
              <a:ext uri="{FF2B5EF4-FFF2-40B4-BE49-F238E27FC236}">
                <a16:creationId xmlns:a16="http://schemas.microsoft.com/office/drawing/2014/main" id="{BF705C3D-4B70-48DA-AD42-1C958872BB52}"/>
              </a:ext>
            </a:extLst>
          </p:cNvPr>
          <p:cNvSpPr txBox="1">
            <a:spLocks/>
          </p:cNvSpPr>
          <p:nvPr/>
        </p:nvSpPr>
        <p:spPr>
          <a:xfrm>
            <a:off x="499534" y="2931090"/>
            <a:ext cx="6187016" cy="3055373"/>
          </a:xfrm>
          <a:prstGeom prst="rect">
            <a:avLst/>
          </a:prstGeom>
          <a:gradFill>
            <a:gsLst>
              <a:gs pos="0">
                <a:srgbClr val="EBEEF1">
                  <a:alpha val="0"/>
                </a:srgbClr>
              </a:gs>
              <a:gs pos="100000">
                <a:schemeClr val="accent1">
                  <a:lumMod val="20000"/>
                  <a:lumOff val="80000"/>
                  <a:alpha val="46000"/>
                </a:schemeClr>
              </a:gs>
            </a:gsLst>
            <a:path path="circle">
              <a:fillToRect l="100000" t="100000" r="100000" b="100000"/>
            </a:path>
          </a:gradFill>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t>2. </a:t>
            </a:r>
            <a:r>
              <a:rPr lang="en-US" sz="20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I</a:t>
            </a:r>
            <a:r>
              <a:rPr lang="en-US" sz="20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ncrease the vertical drop in 150 feet by adding additional lower run</a:t>
            </a:r>
          </a:p>
          <a:p>
            <a:endParaRPr lang="en-US" dirty="0"/>
          </a:p>
        </p:txBody>
      </p:sp>
      <p:graphicFrame>
        <p:nvGraphicFramePr>
          <p:cNvPr id="9" name="Diagram 8">
            <a:extLst>
              <a:ext uri="{FF2B5EF4-FFF2-40B4-BE49-F238E27FC236}">
                <a16:creationId xmlns:a16="http://schemas.microsoft.com/office/drawing/2014/main" id="{3DD3C73E-8D98-44C1-9B63-A05E61C90D35}"/>
              </a:ext>
            </a:extLst>
          </p:cNvPr>
          <p:cNvGraphicFramePr/>
          <p:nvPr>
            <p:extLst>
              <p:ext uri="{D42A27DB-BD31-4B8C-83A1-F6EECF244321}">
                <p14:modId xmlns:p14="http://schemas.microsoft.com/office/powerpoint/2010/main" val="2755450979"/>
              </p:ext>
            </p:extLst>
          </p:nvPr>
        </p:nvGraphicFramePr>
        <p:xfrm>
          <a:off x="-13242" y="3173238"/>
          <a:ext cx="6566649" cy="24181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TextBox 10">
            <a:extLst>
              <a:ext uri="{FF2B5EF4-FFF2-40B4-BE49-F238E27FC236}">
                <a16:creationId xmlns:a16="http://schemas.microsoft.com/office/drawing/2014/main" id="{82D1CF2A-50DE-4251-B92E-21C3B74DB805}"/>
              </a:ext>
            </a:extLst>
          </p:cNvPr>
          <p:cNvSpPr txBox="1"/>
          <p:nvPr/>
        </p:nvSpPr>
        <p:spPr>
          <a:xfrm>
            <a:off x="-146385" y="5102274"/>
            <a:ext cx="6103306" cy="458074"/>
          </a:xfrm>
          <a:prstGeom prst="rect">
            <a:avLst/>
          </a:prstGeom>
          <a:noFill/>
        </p:spPr>
        <p:txBody>
          <a:bodyPr wrap="square">
            <a:spAutoFit/>
          </a:bodyPr>
          <a:lstStyle/>
          <a:p>
            <a:pPr marL="0" marR="0" lvl="0" indent="0" rtl="0">
              <a:lnSpc>
                <a:spcPct val="150000"/>
              </a:lnSpc>
              <a:spcBef>
                <a:spcPts val="0"/>
              </a:spcBef>
              <a:spcAft>
                <a:spcPts val="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Should we add 2 acres of snow making coverage? </a:t>
            </a:r>
          </a:p>
        </p:txBody>
      </p:sp>
      <p:graphicFrame>
        <p:nvGraphicFramePr>
          <p:cNvPr id="12" name="Table 11">
            <a:extLst>
              <a:ext uri="{FF2B5EF4-FFF2-40B4-BE49-F238E27FC236}">
                <a16:creationId xmlns:a16="http://schemas.microsoft.com/office/drawing/2014/main" id="{9DA9F8C8-2099-4679-8108-AF80377C5275}"/>
              </a:ext>
            </a:extLst>
          </p:cNvPr>
          <p:cNvGraphicFramePr>
            <a:graphicFrameLocks noGrp="1"/>
          </p:cNvGraphicFramePr>
          <p:nvPr>
            <p:extLst>
              <p:ext uri="{D42A27DB-BD31-4B8C-83A1-F6EECF244321}">
                <p14:modId xmlns:p14="http://schemas.microsoft.com/office/powerpoint/2010/main" val="3369952233"/>
              </p:ext>
            </p:extLst>
          </p:nvPr>
        </p:nvGraphicFramePr>
        <p:xfrm>
          <a:off x="6753225" y="2392377"/>
          <a:ext cx="4562140" cy="1243300"/>
        </p:xfrm>
        <a:graphic>
          <a:graphicData uri="http://schemas.openxmlformats.org/drawingml/2006/table">
            <a:tbl>
              <a:tblPr firstRow="1" firstCol="1" bandRow="1">
                <a:tableStyleId>{5C22544A-7EE6-4342-B048-85BDC9FD1C3A}</a:tableStyleId>
              </a:tblPr>
              <a:tblGrid>
                <a:gridCol w="2280704">
                  <a:extLst>
                    <a:ext uri="{9D8B030D-6E8A-4147-A177-3AD203B41FA5}">
                      <a16:colId xmlns:a16="http://schemas.microsoft.com/office/drawing/2014/main" val="696744028"/>
                    </a:ext>
                  </a:extLst>
                </a:gridCol>
                <a:gridCol w="2281436">
                  <a:extLst>
                    <a:ext uri="{9D8B030D-6E8A-4147-A177-3AD203B41FA5}">
                      <a16:colId xmlns:a16="http://schemas.microsoft.com/office/drawing/2014/main" val="403338100"/>
                    </a:ext>
                  </a:extLst>
                </a:gridCol>
              </a:tblGrid>
              <a:tr h="389593">
                <a:tc>
                  <a:txBody>
                    <a:bodyPr/>
                    <a:lstStyle/>
                    <a:p>
                      <a:pPr marL="0" marR="0">
                        <a:lnSpc>
                          <a:spcPct val="150000"/>
                        </a:lnSpc>
                        <a:spcBef>
                          <a:spcPts val="0"/>
                        </a:spcBef>
                        <a:spcAft>
                          <a:spcPts val="0"/>
                        </a:spcAft>
                      </a:pPr>
                      <a:r>
                        <a:rPr lang="en-US" sz="1000" dirty="0">
                          <a:effectLst/>
                        </a:rPr>
                        <a:t>Yearly operational costs of:</a:t>
                      </a:r>
                      <a:endParaRPr lang="en-US" sz="10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000" dirty="0">
                          <a:effectLst/>
                        </a:rPr>
                        <a:t>Permanently close down:</a:t>
                      </a:r>
                      <a:endParaRPr lang="en-US" sz="10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330500332"/>
                  </a:ext>
                </a:extLst>
              </a:tr>
              <a:tr h="284569">
                <a:tc>
                  <a:txBody>
                    <a:bodyPr/>
                    <a:lstStyle/>
                    <a:p>
                      <a:pPr marL="0" marR="0">
                        <a:lnSpc>
                          <a:spcPct val="150000"/>
                        </a:lnSpc>
                        <a:spcBef>
                          <a:spcPts val="0"/>
                        </a:spcBef>
                        <a:spcAft>
                          <a:spcPts val="0"/>
                        </a:spcAft>
                      </a:pPr>
                      <a:r>
                        <a:rPr lang="en-US" sz="1000">
                          <a:effectLst/>
                        </a:rPr>
                        <a:t>2 runs &gt;  $675K</a:t>
                      </a:r>
                      <a:endParaRPr lang="en-US"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000" dirty="0">
                          <a:effectLst/>
                        </a:rPr>
                        <a:t>2 least used runs</a:t>
                      </a:r>
                      <a:endParaRPr lang="en-US" sz="10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667224049"/>
                  </a:ext>
                </a:extLst>
              </a:tr>
              <a:tr h="284569">
                <a:tc>
                  <a:txBody>
                    <a:bodyPr/>
                    <a:lstStyle/>
                    <a:p>
                      <a:pPr marL="0" marR="0">
                        <a:lnSpc>
                          <a:spcPct val="150000"/>
                        </a:lnSpc>
                        <a:spcBef>
                          <a:spcPts val="0"/>
                        </a:spcBef>
                        <a:spcAft>
                          <a:spcPts val="0"/>
                        </a:spcAft>
                      </a:pPr>
                      <a:r>
                        <a:rPr lang="en-US" sz="1000" dirty="0">
                          <a:effectLst/>
                        </a:rPr>
                        <a:t>5 runs &gt;  $ 1.225 M</a:t>
                      </a:r>
                      <a:endParaRPr lang="en-US" sz="10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000" dirty="0">
                          <a:effectLst/>
                        </a:rPr>
                        <a:t>5 least used runs</a:t>
                      </a:r>
                      <a:endParaRPr lang="en-US" sz="10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411600807"/>
                  </a:ext>
                </a:extLst>
              </a:tr>
              <a:tr h="284569">
                <a:tc>
                  <a:txBody>
                    <a:bodyPr/>
                    <a:lstStyle/>
                    <a:p>
                      <a:pPr marL="0" marR="0">
                        <a:lnSpc>
                          <a:spcPct val="150000"/>
                        </a:lnSpc>
                        <a:spcBef>
                          <a:spcPts val="0"/>
                        </a:spcBef>
                        <a:spcAft>
                          <a:spcPts val="0"/>
                        </a:spcAft>
                      </a:pPr>
                      <a:r>
                        <a:rPr lang="en-US" sz="1000" dirty="0">
                          <a:effectLst/>
                        </a:rPr>
                        <a:t>8 runs &gt;  $ 2.2 M</a:t>
                      </a:r>
                      <a:endParaRPr lang="en-US" sz="10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000" dirty="0">
                          <a:effectLst/>
                        </a:rPr>
                        <a:t>8 least used runs</a:t>
                      </a:r>
                      <a:endParaRPr lang="en-US" sz="10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958366617"/>
                  </a:ext>
                </a:extLst>
              </a:tr>
            </a:tbl>
          </a:graphicData>
        </a:graphic>
      </p:graphicFrame>
      <p:pic>
        <p:nvPicPr>
          <p:cNvPr id="13" name="Picture 12">
            <a:extLst>
              <a:ext uri="{FF2B5EF4-FFF2-40B4-BE49-F238E27FC236}">
                <a16:creationId xmlns:a16="http://schemas.microsoft.com/office/drawing/2014/main" id="{873D1529-DB4C-46F4-866C-164A0CBF24EE}"/>
              </a:ext>
            </a:extLst>
          </p:cNvPr>
          <p:cNvPicPr/>
          <p:nvPr/>
        </p:nvPicPr>
        <p:blipFill>
          <a:blip r:embed="rId8"/>
          <a:stretch>
            <a:fillRect/>
          </a:stretch>
        </p:blipFill>
        <p:spPr>
          <a:xfrm>
            <a:off x="6713951" y="3770335"/>
            <a:ext cx="4509369" cy="2102796"/>
          </a:xfrm>
          <a:prstGeom prst="rect">
            <a:avLst/>
          </a:prstGeom>
        </p:spPr>
      </p:pic>
      <p:sp>
        <p:nvSpPr>
          <p:cNvPr id="14" name="Title 1">
            <a:extLst>
              <a:ext uri="{FF2B5EF4-FFF2-40B4-BE49-F238E27FC236}">
                <a16:creationId xmlns:a16="http://schemas.microsoft.com/office/drawing/2014/main" id="{E5610800-8B33-40BE-B4F3-889A6C97AA3C}"/>
              </a:ext>
            </a:extLst>
          </p:cNvPr>
          <p:cNvSpPr txBox="1">
            <a:spLocks/>
          </p:cNvSpPr>
          <p:nvPr/>
        </p:nvSpPr>
        <p:spPr>
          <a:xfrm>
            <a:off x="1097280" y="380548"/>
            <a:ext cx="10058400" cy="703211"/>
          </a:xfrm>
          <a:prstGeom prst="rect">
            <a:avLst/>
          </a:prstGeom>
        </p:spPr>
        <p:txBody>
          <a:bodyPr>
            <a:normAutofit fontScale="97500"/>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en-US" sz="4000" dirty="0">
                <a:solidFill>
                  <a:srgbClr val="333333"/>
                </a:solidFill>
                <a:effectLst/>
                <a:ea typeface="Times New Roman" panose="02020603050405020304" pitchFamily="18" charset="0"/>
              </a:rPr>
              <a:t>Recommendations and key findings</a:t>
            </a:r>
            <a:endParaRPr lang="en-US" sz="1400" dirty="0"/>
          </a:p>
        </p:txBody>
      </p:sp>
      <p:sp>
        <p:nvSpPr>
          <p:cNvPr id="15" name="TextBox 14">
            <a:extLst>
              <a:ext uri="{FF2B5EF4-FFF2-40B4-BE49-F238E27FC236}">
                <a16:creationId xmlns:a16="http://schemas.microsoft.com/office/drawing/2014/main" id="{B64A8188-0CF0-4885-8DD4-A6EA52B37795}"/>
              </a:ext>
            </a:extLst>
          </p:cNvPr>
          <p:cNvSpPr txBox="1"/>
          <p:nvPr/>
        </p:nvSpPr>
        <p:spPr>
          <a:xfrm>
            <a:off x="84666" y="6460064"/>
            <a:ext cx="3653372" cy="646331"/>
          </a:xfrm>
          <a:prstGeom prst="rect">
            <a:avLst/>
          </a:prstGeom>
          <a:noFill/>
        </p:spPr>
        <p:txBody>
          <a:bodyPr wrap="none" rtlCol="0">
            <a:spAutoFit/>
          </a:bodyPr>
          <a:lstStyle/>
          <a:p>
            <a:r>
              <a:rPr lang="en-US" sz="1800" dirty="0">
                <a:solidFill>
                  <a:schemeClr val="bg1"/>
                </a:solidFill>
                <a:effectLst/>
                <a:ea typeface="Times New Roman" panose="02020603050405020304" pitchFamily="18" charset="0"/>
              </a:rPr>
              <a:t>Recommendations and key findings</a:t>
            </a:r>
            <a:endParaRPr lang="en-US" sz="800" dirty="0">
              <a:solidFill>
                <a:schemeClr val="bg1"/>
              </a:solidFill>
            </a:endParaRPr>
          </a:p>
          <a:p>
            <a:endParaRPr lang="en-US" dirty="0"/>
          </a:p>
        </p:txBody>
      </p:sp>
    </p:spTree>
    <p:extLst>
      <p:ext uri="{BB962C8B-B14F-4D97-AF65-F5344CB8AC3E}">
        <p14:creationId xmlns:p14="http://schemas.microsoft.com/office/powerpoint/2010/main" val="15464279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D7D55-F2B6-48F1-AD5B-CFB5488778E8}"/>
              </a:ext>
            </a:extLst>
          </p:cNvPr>
          <p:cNvSpPr txBox="1">
            <a:spLocks/>
          </p:cNvSpPr>
          <p:nvPr/>
        </p:nvSpPr>
        <p:spPr>
          <a:xfrm>
            <a:off x="1156547" y="262464"/>
            <a:ext cx="10569786" cy="1109133"/>
          </a:xfrm>
          <a:prstGeom prst="rect">
            <a:avLst/>
          </a:prstGeom>
        </p:spPr>
        <p:txBody>
          <a:bodyPr anchor="ctr">
            <a:normAutofit fontScale="97500"/>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en-US" sz="3600" dirty="0">
                <a:solidFill>
                  <a:srgbClr val="333333"/>
                </a:solidFill>
                <a:effectLst/>
                <a:ea typeface="Times New Roman" panose="02020603050405020304" pitchFamily="18" charset="0"/>
              </a:rPr>
              <a:t>Model was based on the following assumptions</a:t>
            </a:r>
            <a:endParaRPr lang="en-US" sz="3600" dirty="0"/>
          </a:p>
        </p:txBody>
      </p:sp>
      <p:cxnSp>
        <p:nvCxnSpPr>
          <p:cNvPr id="3" name="Straight Connector 2">
            <a:extLst>
              <a:ext uri="{FF2B5EF4-FFF2-40B4-BE49-F238E27FC236}">
                <a16:creationId xmlns:a16="http://schemas.microsoft.com/office/drawing/2014/main" id="{4ED21ED6-6C2D-425B-BBC4-992DFD50DFC3}"/>
              </a:ext>
            </a:extLst>
          </p:cNvPr>
          <p:cNvCxnSpPr/>
          <p:nvPr/>
        </p:nvCxnSpPr>
        <p:spPr>
          <a:xfrm>
            <a:off x="1186108" y="1228739"/>
            <a:ext cx="9964347" cy="0"/>
          </a:xfrm>
          <a:prstGeom prst="line">
            <a:avLst/>
          </a:prstGeom>
          <a:ln/>
        </p:spPr>
        <p:style>
          <a:lnRef idx="1">
            <a:schemeClr val="dk1"/>
          </a:lnRef>
          <a:fillRef idx="0">
            <a:schemeClr val="dk1"/>
          </a:fillRef>
          <a:effectRef idx="0">
            <a:schemeClr val="dk1"/>
          </a:effectRef>
          <a:fontRef idx="minor">
            <a:schemeClr val="tx1"/>
          </a:fontRef>
        </p:style>
      </p:cxnSp>
      <p:graphicFrame>
        <p:nvGraphicFramePr>
          <p:cNvPr id="5" name="Diagram 4">
            <a:extLst>
              <a:ext uri="{FF2B5EF4-FFF2-40B4-BE49-F238E27FC236}">
                <a16:creationId xmlns:a16="http://schemas.microsoft.com/office/drawing/2014/main" id="{940DC25D-8624-4A74-8476-5866CCF85C65}"/>
              </a:ext>
            </a:extLst>
          </p:cNvPr>
          <p:cNvGraphicFramePr/>
          <p:nvPr>
            <p:extLst>
              <p:ext uri="{D42A27DB-BD31-4B8C-83A1-F6EECF244321}">
                <p14:modId xmlns:p14="http://schemas.microsoft.com/office/powerpoint/2010/main" val="2150385513"/>
              </p:ext>
            </p:extLst>
          </p:nvPr>
        </p:nvGraphicFramePr>
        <p:xfrm>
          <a:off x="1231903" y="1170150"/>
          <a:ext cx="9539192" cy="51230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a:extLst>
              <a:ext uri="{FF2B5EF4-FFF2-40B4-BE49-F238E27FC236}">
                <a16:creationId xmlns:a16="http://schemas.microsoft.com/office/drawing/2014/main" id="{7C171AEC-CC23-4230-9BD5-FF46A63CE8A1}"/>
              </a:ext>
            </a:extLst>
          </p:cNvPr>
          <p:cNvSpPr txBox="1"/>
          <p:nvPr/>
        </p:nvSpPr>
        <p:spPr>
          <a:xfrm>
            <a:off x="84666" y="6460064"/>
            <a:ext cx="3071675" cy="646331"/>
          </a:xfrm>
          <a:prstGeom prst="rect">
            <a:avLst/>
          </a:prstGeom>
          <a:noFill/>
        </p:spPr>
        <p:txBody>
          <a:bodyPr wrap="none" rtlCol="0">
            <a:spAutoFit/>
          </a:bodyPr>
          <a:lstStyle/>
          <a:p>
            <a:r>
              <a:rPr lang="en-US" sz="1800" b="1" dirty="0">
                <a:solidFill>
                  <a:schemeClr val="bg1"/>
                </a:solidFill>
                <a:effectLst/>
                <a:ea typeface="Times New Roman" panose="02020603050405020304" pitchFamily="18" charset="0"/>
              </a:rPr>
              <a:t>Modeling results and analysis</a:t>
            </a:r>
            <a:endParaRPr lang="en-US" sz="800" b="1" dirty="0">
              <a:solidFill>
                <a:schemeClr val="bg1"/>
              </a:solidFill>
            </a:endParaRPr>
          </a:p>
          <a:p>
            <a:endParaRPr lang="en-US" dirty="0"/>
          </a:p>
        </p:txBody>
      </p:sp>
    </p:spTree>
    <p:extLst>
      <p:ext uri="{BB962C8B-B14F-4D97-AF65-F5344CB8AC3E}">
        <p14:creationId xmlns:p14="http://schemas.microsoft.com/office/powerpoint/2010/main" val="32530163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D7D55-F2B6-48F1-AD5B-CFB5488778E8}"/>
              </a:ext>
            </a:extLst>
          </p:cNvPr>
          <p:cNvSpPr txBox="1">
            <a:spLocks/>
          </p:cNvSpPr>
          <p:nvPr/>
        </p:nvSpPr>
        <p:spPr>
          <a:xfrm>
            <a:off x="1097280" y="380548"/>
            <a:ext cx="10058400" cy="703211"/>
          </a:xfrm>
          <a:prstGeom prst="rect">
            <a:avLst/>
          </a:prstGeom>
        </p:spPr>
        <p:txBody>
          <a:bodyPr>
            <a:normAutofit fontScale="97500"/>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en-US" sz="4000" dirty="0">
                <a:solidFill>
                  <a:srgbClr val="333333"/>
                </a:solidFill>
                <a:effectLst/>
                <a:ea typeface="Times New Roman" panose="02020603050405020304" pitchFamily="18" charset="0"/>
              </a:rPr>
              <a:t>Modeling results and analysis</a:t>
            </a:r>
            <a:endParaRPr lang="en-US" dirty="0"/>
          </a:p>
        </p:txBody>
      </p:sp>
      <p:cxnSp>
        <p:nvCxnSpPr>
          <p:cNvPr id="3" name="Straight Connector 2">
            <a:extLst>
              <a:ext uri="{FF2B5EF4-FFF2-40B4-BE49-F238E27FC236}">
                <a16:creationId xmlns:a16="http://schemas.microsoft.com/office/drawing/2014/main" id="{4ED21ED6-6C2D-425B-BBC4-992DFD50DFC3}"/>
              </a:ext>
            </a:extLst>
          </p:cNvPr>
          <p:cNvCxnSpPr/>
          <p:nvPr/>
        </p:nvCxnSpPr>
        <p:spPr>
          <a:xfrm>
            <a:off x="1186108" y="1228739"/>
            <a:ext cx="9964347" cy="0"/>
          </a:xfrm>
          <a:prstGeom prst="line">
            <a:avLst/>
          </a:prstGeom>
          <a:ln/>
        </p:spPr>
        <p:style>
          <a:lnRef idx="1">
            <a:schemeClr val="dk1"/>
          </a:lnRef>
          <a:fillRef idx="0">
            <a:schemeClr val="dk1"/>
          </a:fillRef>
          <a:effectRef idx="0">
            <a:schemeClr val="dk1"/>
          </a:effectRef>
          <a:fontRef idx="minor">
            <a:schemeClr val="tx1"/>
          </a:fontRef>
        </p:style>
      </p:cxnSp>
      <p:sp>
        <p:nvSpPr>
          <p:cNvPr id="5" name="TextBox 4">
            <a:extLst>
              <a:ext uri="{FF2B5EF4-FFF2-40B4-BE49-F238E27FC236}">
                <a16:creationId xmlns:a16="http://schemas.microsoft.com/office/drawing/2014/main" id="{BCABA014-5575-407A-9618-FA764187596D}"/>
              </a:ext>
            </a:extLst>
          </p:cNvPr>
          <p:cNvSpPr txBox="1"/>
          <p:nvPr/>
        </p:nvSpPr>
        <p:spPr>
          <a:xfrm>
            <a:off x="84666" y="6460064"/>
            <a:ext cx="3071675" cy="646331"/>
          </a:xfrm>
          <a:prstGeom prst="rect">
            <a:avLst/>
          </a:prstGeom>
          <a:noFill/>
        </p:spPr>
        <p:txBody>
          <a:bodyPr wrap="none" rtlCol="0">
            <a:spAutoFit/>
          </a:bodyPr>
          <a:lstStyle/>
          <a:p>
            <a:r>
              <a:rPr lang="en-US" sz="1800" b="1" dirty="0">
                <a:solidFill>
                  <a:schemeClr val="bg1"/>
                </a:solidFill>
                <a:effectLst/>
                <a:ea typeface="Times New Roman" panose="02020603050405020304" pitchFamily="18" charset="0"/>
              </a:rPr>
              <a:t>Modeling results and analysis</a:t>
            </a:r>
            <a:endParaRPr lang="en-US" sz="800" b="1" dirty="0">
              <a:solidFill>
                <a:schemeClr val="bg1"/>
              </a:solidFill>
            </a:endParaRPr>
          </a:p>
          <a:p>
            <a:endParaRPr lang="en-US" dirty="0"/>
          </a:p>
        </p:txBody>
      </p:sp>
      <p:pic>
        <p:nvPicPr>
          <p:cNvPr id="6" name="Picture 5">
            <a:extLst>
              <a:ext uri="{FF2B5EF4-FFF2-40B4-BE49-F238E27FC236}">
                <a16:creationId xmlns:a16="http://schemas.microsoft.com/office/drawing/2014/main" id="{3ED1D09D-91AC-497F-9E62-041801E37C66}"/>
              </a:ext>
            </a:extLst>
          </p:cNvPr>
          <p:cNvPicPr/>
          <p:nvPr/>
        </p:nvPicPr>
        <p:blipFill rotWithShape="1">
          <a:blip r:embed="rId3"/>
          <a:srcRect l="2601" t="6884"/>
          <a:stretch/>
        </p:blipFill>
        <p:spPr>
          <a:xfrm>
            <a:off x="1052019" y="1963733"/>
            <a:ext cx="3120999" cy="2012139"/>
          </a:xfrm>
          <a:prstGeom prst="rect">
            <a:avLst/>
          </a:prstGeom>
        </p:spPr>
      </p:pic>
      <p:pic>
        <p:nvPicPr>
          <p:cNvPr id="7" name="Picture 6">
            <a:extLst>
              <a:ext uri="{FF2B5EF4-FFF2-40B4-BE49-F238E27FC236}">
                <a16:creationId xmlns:a16="http://schemas.microsoft.com/office/drawing/2014/main" id="{16E311FD-ECEE-4FA0-AFBC-2623F704B1F1}"/>
              </a:ext>
            </a:extLst>
          </p:cNvPr>
          <p:cNvPicPr/>
          <p:nvPr/>
        </p:nvPicPr>
        <p:blipFill rotWithShape="1">
          <a:blip r:embed="rId4"/>
          <a:srcRect l="3361" t="6172"/>
          <a:stretch/>
        </p:blipFill>
        <p:spPr>
          <a:xfrm>
            <a:off x="1075476" y="4265463"/>
            <a:ext cx="3071675" cy="1898746"/>
          </a:xfrm>
          <a:prstGeom prst="rect">
            <a:avLst/>
          </a:prstGeom>
        </p:spPr>
      </p:pic>
      <p:pic>
        <p:nvPicPr>
          <p:cNvPr id="8" name="Picture 7">
            <a:extLst>
              <a:ext uri="{FF2B5EF4-FFF2-40B4-BE49-F238E27FC236}">
                <a16:creationId xmlns:a16="http://schemas.microsoft.com/office/drawing/2014/main" id="{E232EBB2-DC6C-4ECB-B2CA-8ADBA0B351E3}"/>
              </a:ext>
            </a:extLst>
          </p:cNvPr>
          <p:cNvPicPr/>
          <p:nvPr/>
        </p:nvPicPr>
        <p:blipFill rotWithShape="1">
          <a:blip r:embed="rId5"/>
          <a:srcRect t="6093"/>
          <a:stretch/>
        </p:blipFill>
        <p:spPr>
          <a:xfrm>
            <a:off x="4449516" y="2015780"/>
            <a:ext cx="3145108" cy="1920323"/>
          </a:xfrm>
          <a:prstGeom prst="rect">
            <a:avLst/>
          </a:prstGeom>
        </p:spPr>
      </p:pic>
      <p:pic>
        <p:nvPicPr>
          <p:cNvPr id="9" name="Picture 8">
            <a:extLst>
              <a:ext uri="{FF2B5EF4-FFF2-40B4-BE49-F238E27FC236}">
                <a16:creationId xmlns:a16="http://schemas.microsoft.com/office/drawing/2014/main" id="{33A87CFA-8039-4D68-802A-CF73B9B9323C}"/>
              </a:ext>
            </a:extLst>
          </p:cNvPr>
          <p:cNvPicPr/>
          <p:nvPr/>
        </p:nvPicPr>
        <p:blipFill rotWithShape="1">
          <a:blip r:embed="rId6"/>
          <a:srcRect t="6982"/>
          <a:stretch/>
        </p:blipFill>
        <p:spPr>
          <a:xfrm>
            <a:off x="4449516" y="4281174"/>
            <a:ext cx="3168473" cy="1873371"/>
          </a:xfrm>
          <a:prstGeom prst="rect">
            <a:avLst/>
          </a:prstGeom>
        </p:spPr>
      </p:pic>
      <p:pic>
        <p:nvPicPr>
          <p:cNvPr id="10" name="Picture 9">
            <a:extLst>
              <a:ext uri="{FF2B5EF4-FFF2-40B4-BE49-F238E27FC236}">
                <a16:creationId xmlns:a16="http://schemas.microsoft.com/office/drawing/2014/main" id="{03BB0B53-BD0A-4AE4-BA19-BDEEF4A77174}"/>
              </a:ext>
            </a:extLst>
          </p:cNvPr>
          <p:cNvPicPr/>
          <p:nvPr/>
        </p:nvPicPr>
        <p:blipFill rotWithShape="1">
          <a:blip r:embed="rId7"/>
          <a:srcRect t="6972"/>
          <a:stretch/>
        </p:blipFill>
        <p:spPr>
          <a:xfrm>
            <a:off x="7885283" y="1990658"/>
            <a:ext cx="3168473" cy="1920323"/>
          </a:xfrm>
          <a:prstGeom prst="rect">
            <a:avLst/>
          </a:prstGeom>
        </p:spPr>
      </p:pic>
      <p:pic>
        <p:nvPicPr>
          <p:cNvPr id="11" name="Picture 10">
            <a:extLst>
              <a:ext uri="{FF2B5EF4-FFF2-40B4-BE49-F238E27FC236}">
                <a16:creationId xmlns:a16="http://schemas.microsoft.com/office/drawing/2014/main" id="{33A9D594-0E79-4669-846E-A7C5DD56E9F5}"/>
              </a:ext>
            </a:extLst>
          </p:cNvPr>
          <p:cNvPicPr/>
          <p:nvPr/>
        </p:nvPicPr>
        <p:blipFill rotWithShape="1">
          <a:blip r:embed="rId8"/>
          <a:srcRect t="7041"/>
          <a:stretch/>
        </p:blipFill>
        <p:spPr>
          <a:xfrm>
            <a:off x="7922748" y="4315234"/>
            <a:ext cx="3071675" cy="1820089"/>
          </a:xfrm>
          <a:prstGeom prst="rect">
            <a:avLst/>
          </a:prstGeom>
        </p:spPr>
      </p:pic>
      <p:sp>
        <p:nvSpPr>
          <p:cNvPr id="12" name="TextBox 11">
            <a:extLst>
              <a:ext uri="{FF2B5EF4-FFF2-40B4-BE49-F238E27FC236}">
                <a16:creationId xmlns:a16="http://schemas.microsoft.com/office/drawing/2014/main" id="{793EF33F-A49B-4F7B-8969-0200BBA586F9}"/>
              </a:ext>
            </a:extLst>
          </p:cNvPr>
          <p:cNvSpPr txBox="1"/>
          <p:nvPr/>
        </p:nvSpPr>
        <p:spPr>
          <a:xfrm>
            <a:off x="1137986" y="1672091"/>
            <a:ext cx="3455113" cy="307777"/>
          </a:xfrm>
          <a:prstGeom prst="rect">
            <a:avLst/>
          </a:prstGeom>
          <a:noFill/>
        </p:spPr>
        <p:txBody>
          <a:bodyPr wrap="square" rtlCol="0">
            <a:spAutoFit/>
          </a:bodyPr>
          <a:lstStyle/>
          <a:p>
            <a:r>
              <a:rPr lang="en-US" sz="1400" dirty="0"/>
              <a:t>Number of fast quads distribution</a:t>
            </a:r>
          </a:p>
        </p:txBody>
      </p:sp>
      <p:sp>
        <p:nvSpPr>
          <p:cNvPr id="13" name="TextBox 12">
            <a:extLst>
              <a:ext uri="{FF2B5EF4-FFF2-40B4-BE49-F238E27FC236}">
                <a16:creationId xmlns:a16="http://schemas.microsoft.com/office/drawing/2014/main" id="{ED2BD9B9-D60A-4D7C-A23F-930C4EC4D169}"/>
              </a:ext>
            </a:extLst>
          </p:cNvPr>
          <p:cNvSpPr txBox="1"/>
          <p:nvPr/>
        </p:nvSpPr>
        <p:spPr>
          <a:xfrm>
            <a:off x="4630610" y="1529954"/>
            <a:ext cx="3455113" cy="523220"/>
          </a:xfrm>
          <a:prstGeom prst="rect">
            <a:avLst/>
          </a:prstGeom>
          <a:noFill/>
        </p:spPr>
        <p:txBody>
          <a:bodyPr wrap="square" rtlCol="0">
            <a:spAutoFit/>
          </a:bodyPr>
          <a:lstStyle/>
          <a:p>
            <a:r>
              <a:rPr lang="en-US" sz="1400" dirty="0"/>
              <a:t>Area covered by </a:t>
            </a:r>
            <a:r>
              <a:rPr lang="en-US" sz="1400" dirty="0" err="1"/>
              <a:t>smow</a:t>
            </a:r>
            <a:r>
              <a:rPr lang="en-US" sz="1400" dirty="0"/>
              <a:t> makers (acres) distribution</a:t>
            </a:r>
          </a:p>
        </p:txBody>
      </p:sp>
      <p:sp>
        <p:nvSpPr>
          <p:cNvPr id="14" name="TextBox 13">
            <a:extLst>
              <a:ext uri="{FF2B5EF4-FFF2-40B4-BE49-F238E27FC236}">
                <a16:creationId xmlns:a16="http://schemas.microsoft.com/office/drawing/2014/main" id="{5F65BFA8-A3DD-4573-8270-D851513DBF45}"/>
              </a:ext>
            </a:extLst>
          </p:cNvPr>
          <p:cNvSpPr txBox="1"/>
          <p:nvPr/>
        </p:nvSpPr>
        <p:spPr>
          <a:xfrm>
            <a:off x="8048212" y="1680640"/>
            <a:ext cx="3455113" cy="307777"/>
          </a:xfrm>
          <a:prstGeom prst="rect">
            <a:avLst/>
          </a:prstGeom>
          <a:noFill/>
        </p:spPr>
        <p:txBody>
          <a:bodyPr wrap="square" rtlCol="0">
            <a:spAutoFit/>
          </a:bodyPr>
          <a:lstStyle/>
          <a:p>
            <a:r>
              <a:rPr lang="en-US" sz="1400" dirty="0"/>
              <a:t>Skiable terrain area (acres) distribution</a:t>
            </a:r>
          </a:p>
        </p:txBody>
      </p:sp>
      <p:sp>
        <p:nvSpPr>
          <p:cNvPr id="15" name="TextBox 14">
            <a:extLst>
              <a:ext uri="{FF2B5EF4-FFF2-40B4-BE49-F238E27FC236}">
                <a16:creationId xmlns:a16="http://schemas.microsoft.com/office/drawing/2014/main" id="{FF52C951-D250-4B2A-ABC2-DFFBBB08A604}"/>
              </a:ext>
            </a:extLst>
          </p:cNvPr>
          <p:cNvSpPr txBox="1"/>
          <p:nvPr/>
        </p:nvSpPr>
        <p:spPr>
          <a:xfrm>
            <a:off x="1159772" y="3973510"/>
            <a:ext cx="3455113" cy="307777"/>
          </a:xfrm>
          <a:prstGeom prst="rect">
            <a:avLst/>
          </a:prstGeom>
          <a:noFill/>
        </p:spPr>
        <p:txBody>
          <a:bodyPr wrap="square" rtlCol="0">
            <a:spAutoFit/>
          </a:bodyPr>
          <a:lstStyle/>
          <a:p>
            <a:r>
              <a:rPr lang="en-US" sz="1400" dirty="0"/>
              <a:t>Total number of runs distribution</a:t>
            </a:r>
          </a:p>
        </p:txBody>
      </p:sp>
      <p:sp>
        <p:nvSpPr>
          <p:cNvPr id="16" name="TextBox 15">
            <a:extLst>
              <a:ext uri="{FF2B5EF4-FFF2-40B4-BE49-F238E27FC236}">
                <a16:creationId xmlns:a16="http://schemas.microsoft.com/office/drawing/2014/main" id="{6C9EB143-90CF-4B58-AFE9-FC28E7B65572}"/>
              </a:ext>
            </a:extLst>
          </p:cNvPr>
          <p:cNvSpPr txBox="1"/>
          <p:nvPr/>
        </p:nvSpPr>
        <p:spPr>
          <a:xfrm>
            <a:off x="4664117" y="3995256"/>
            <a:ext cx="3455113" cy="307777"/>
          </a:xfrm>
          <a:prstGeom prst="rect">
            <a:avLst/>
          </a:prstGeom>
          <a:noFill/>
        </p:spPr>
        <p:txBody>
          <a:bodyPr wrap="square" rtlCol="0">
            <a:spAutoFit/>
          </a:bodyPr>
          <a:lstStyle/>
          <a:p>
            <a:r>
              <a:rPr lang="en-US" sz="1400" dirty="0"/>
              <a:t>Vertical drop (feet) distribution</a:t>
            </a:r>
          </a:p>
        </p:txBody>
      </p:sp>
      <p:sp>
        <p:nvSpPr>
          <p:cNvPr id="17" name="TextBox 16">
            <a:extLst>
              <a:ext uri="{FF2B5EF4-FFF2-40B4-BE49-F238E27FC236}">
                <a16:creationId xmlns:a16="http://schemas.microsoft.com/office/drawing/2014/main" id="{90C22495-21C6-4AB7-8BF3-AD1DCA35FF72}"/>
              </a:ext>
            </a:extLst>
          </p:cNvPr>
          <p:cNvSpPr txBox="1"/>
          <p:nvPr/>
        </p:nvSpPr>
        <p:spPr>
          <a:xfrm>
            <a:off x="8085723" y="4007457"/>
            <a:ext cx="3455113" cy="307777"/>
          </a:xfrm>
          <a:prstGeom prst="rect">
            <a:avLst/>
          </a:prstGeom>
          <a:noFill/>
        </p:spPr>
        <p:txBody>
          <a:bodyPr wrap="square" rtlCol="0">
            <a:spAutoFit/>
          </a:bodyPr>
          <a:lstStyle/>
          <a:p>
            <a:r>
              <a:rPr lang="en-US" sz="1400" dirty="0"/>
              <a:t>Total number of chairs distribution</a:t>
            </a:r>
          </a:p>
        </p:txBody>
      </p:sp>
      <p:sp>
        <p:nvSpPr>
          <p:cNvPr id="19" name="TextBox 18">
            <a:extLst>
              <a:ext uri="{FF2B5EF4-FFF2-40B4-BE49-F238E27FC236}">
                <a16:creationId xmlns:a16="http://schemas.microsoft.com/office/drawing/2014/main" id="{F08D1920-65B7-46D6-B613-6FEDDC9A65C2}"/>
              </a:ext>
            </a:extLst>
          </p:cNvPr>
          <p:cNvSpPr txBox="1"/>
          <p:nvPr/>
        </p:nvSpPr>
        <p:spPr>
          <a:xfrm rot="16200000">
            <a:off x="346436" y="2601035"/>
            <a:ext cx="1103388" cy="307777"/>
          </a:xfrm>
          <a:prstGeom prst="rect">
            <a:avLst/>
          </a:prstGeom>
          <a:noFill/>
        </p:spPr>
        <p:txBody>
          <a:bodyPr wrap="square" rtlCol="0">
            <a:spAutoFit/>
          </a:bodyPr>
          <a:lstStyle/>
          <a:p>
            <a:r>
              <a:rPr lang="en-US" sz="1400" dirty="0"/>
              <a:t>frequency</a:t>
            </a:r>
          </a:p>
        </p:txBody>
      </p:sp>
      <p:sp>
        <p:nvSpPr>
          <p:cNvPr id="20" name="TextBox 19">
            <a:extLst>
              <a:ext uri="{FF2B5EF4-FFF2-40B4-BE49-F238E27FC236}">
                <a16:creationId xmlns:a16="http://schemas.microsoft.com/office/drawing/2014/main" id="{71CEE34E-3945-4ABC-9A29-6DA776F0B915}"/>
              </a:ext>
            </a:extLst>
          </p:cNvPr>
          <p:cNvSpPr txBox="1"/>
          <p:nvPr/>
        </p:nvSpPr>
        <p:spPr>
          <a:xfrm rot="16200000">
            <a:off x="345002" y="4897547"/>
            <a:ext cx="1103388" cy="307777"/>
          </a:xfrm>
          <a:prstGeom prst="rect">
            <a:avLst/>
          </a:prstGeom>
          <a:noFill/>
        </p:spPr>
        <p:txBody>
          <a:bodyPr wrap="square" rtlCol="0">
            <a:spAutoFit/>
          </a:bodyPr>
          <a:lstStyle/>
          <a:p>
            <a:r>
              <a:rPr lang="en-US" sz="1400" dirty="0"/>
              <a:t>frequency</a:t>
            </a:r>
          </a:p>
        </p:txBody>
      </p:sp>
    </p:spTree>
    <p:extLst>
      <p:ext uri="{BB962C8B-B14F-4D97-AF65-F5344CB8AC3E}">
        <p14:creationId xmlns:p14="http://schemas.microsoft.com/office/powerpoint/2010/main" val="30984800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D7D55-F2B6-48F1-AD5B-CFB5488778E8}"/>
              </a:ext>
            </a:extLst>
          </p:cNvPr>
          <p:cNvSpPr txBox="1">
            <a:spLocks/>
          </p:cNvSpPr>
          <p:nvPr/>
        </p:nvSpPr>
        <p:spPr>
          <a:xfrm>
            <a:off x="1097280" y="380548"/>
            <a:ext cx="10058400" cy="703211"/>
          </a:xfrm>
          <a:prstGeom prst="rect">
            <a:avLst/>
          </a:prstGeom>
        </p:spPr>
        <p:txBody>
          <a:bodyPr>
            <a:normAutofit fontScale="97500"/>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en-US" sz="4000" dirty="0">
                <a:solidFill>
                  <a:srgbClr val="333333"/>
                </a:solidFill>
                <a:effectLst/>
                <a:ea typeface="Times New Roman" panose="02020603050405020304" pitchFamily="18" charset="0"/>
              </a:rPr>
              <a:t>Choosing the best Model</a:t>
            </a:r>
            <a:endParaRPr lang="en-US" sz="1400" dirty="0"/>
          </a:p>
        </p:txBody>
      </p:sp>
      <p:cxnSp>
        <p:nvCxnSpPr>
          <p:cNvPr id="3" name="Straight Connector 2">
            <a:extLst>
              <a:ext uri="{FF2B5EF4-FFF2-40B4-BE49-F238E27FC236}">
                <a16:creationId xmlns:a16="http://schemas.microsoft.com/office/drawing/2014/main" id="{4ED21ED6-6C2D-425B-BBC4-992DFD50DFC3}"/>
              </a:ext>
            </a:extLst>
          </p:cNvPr>
          <p:cNvCxnSpPr/>
          <p:nvPr/>
        </p:nvCxnSpPr>
        <p:spPr>
          <a:xfrm>
            <a:off x="1186108" y="1228739"/>
            <a:ext cx="9964347" cy="0"/>
          </a:xfrm>
          <a:prstGeom prst="line">
            <a:avLst/>
          </a:prstGeom>
          <a:ln/>
        </p:spPr>
        <p:style>
          <a:lnRef idx="1">
            <a:schemeClr val="dk1"/>
          </a:lnRef>
          <a:fillRef idx="0">
            <a:schemeClr val="dk1"/>
          </a:fillRef>
          <a:effectRef idx="0">
            <a:schemeClr val="dk1"/>
          </a:effectRef>
          <a:fontRef idx="minor">
            <a:schemeClr val="tx1"/>
          </a:fontRef>
        </p:style>
      </p:cxnSp>
      <p:graphicFrame>
        <p:nvGraphicFramePr>
          <p:cNvPr id="6" name="Table 5">
            <a:extLst>
              <a:ext uri="{FF2B5EF4-FFF2-40B4-BE49-F238E27FC236}">
                <a16:creationId xmlns:a16="http://schemas.microsoft.com/office/drawing/2014/main" id="{5F0CE95A-DFBF-4FE6-BAC8-8EFBDA3918E4}"/>
              </a:ext>
            </a:extLst>
          </p:cNvPr>
          <p:cNvGraphicFramePr>
            <a:graphicFrameLocks noGrp="1"/>
          </p:cNvGraphicFramePr>
          <p:nvPr>
            <p:extLst>
              <p:ext uri="{D42A27DB-BD31-4B8C-83A1-F6EECF244321}">
                <p14:modId xmlns:p14="http://schemas.microsoft.com/office/powerpoint/2010/main" val="3979419957"/>
              </p:ext>
            </p:extLst>
          </p:nvPr>
        </p:nvGraphicFramePr>
        <p:xfrm>
          <a:off x="1292665" y="1433526"/>
          <a:ext cx="9667630" cy="4742109"/>
        </p:xfrm>
        <a:graphic>
          <a:graphicData uri="http://schemas.openxmlformats.org/drawingml/2006/table">
            <a:tbl>
              <a:tblPr firstRow="1" firstCol="1" bandRow="1">
                <a:tableStyleId>{5C22544A-7EE6-4342-B048-85BDC9FD1C3A}</a:tableStyleId>
              </a:tblPr>
              <a:tblGrid>
                <a:gridCol w="376238">
                  <a:extLst>
                    <a:ext uri="{9D8B030D-6E8A-4147-A177-3AD203B41FA5}">
                      <a16:colId xmlns:a16="http://schemas.microsoft.com/office/drawing/2014/main" val="3578728942"/>
                    </a:ext>
                  </a:extLst>
                </a:gridCol>
                <a:gridCol w="795337">
                  <a:extLst>
                    <a:ext uri="{9D8B030D-6E8A-4147-A177-3AD203B41FA5}">
                      <a16:colId xmlns:a16="http://schemas.microsoft.com/office/drawing/2014/main" val="416045399"/>
                    </a:ext>
                  </a:extLst>
                </a:gridCol>
                <a:gridCol w="971550">
                  <a:extLst>
                    <a:ext uri="{9D8B030D-6E8A-4147-A177-3AD203B41FA5}">
                      <a16:colId xmlns:a16="http://schemas.microsoft.com/office/drawing/2014/main" val="2756986531"/>
                    </a:ext>
                  </a:extLst>
                </a:gridCol>
                <a:gridCol w="719138">
                  <a:extLst>
                    <a:ext uri="{9D8B030D-6E8A-4147-A177-3AD203B41FA5}">
                      <a16:colId xmlns:a16="http://schemas.microsoft.com/office/drawing/2014/main" val="604442177"/>
                    </a:ext>
                  </a:extLst>
                </a:gridCol>
                <a:gridCol w="871537">
                  <a:extLst>
                    <a:ext uri="{9D8B030D-6E8A-4147-A177-3AD203B41FA5}">
                      <a16:colId xmlns:a16="http://schemas.microsoft.com/office/drawing/2014/main" val="2295531793"/>
                    </a:ext>
                  </a:extLst>
                </a:gridCol>
                <a:gridCol w="1143000">
                  <a:extLst>
                    <a:ext uri="{9D8B030D-6E8A-4147-A177-3AD203B41FA5}">
                      <a16:colId xmlns:a16="http://schemas.microsoft.com/office/drawing/2014/main" val="3926926391"/>
                    </a:ext>
                  </a:extLst>
                </a:gridCol>
                <a:gridCol w="1233488">
                  <a:extLst>
                    <a:ext uri="{9D8B030D-6E8A-4147-A177-3AD203B41FA5}">
                      <a16:colId xmlns:a16="http://schemas.microsoft.com/office/drawing/2014/main" val="247678241"/>
                    </a:ext>
                  </a:extLst>
                </a:gridCol>
                <a:gridCol w="1204912">
                  <a:extLst>
                    <a:ext uri="{9D8B030D-6E8A-4147-A177-3AD203B41FA5}">
                      <a16:colId xmlns:a16="http://schemas.microsoft.com/office/drawing/2014/main" val="3364850839"/>
                    </a:ext>
                  </a:extLst>
                </a:gridCol>
                <a:gridCol w="1095375">
                  <a:extLst>
                    <a:ext uri="{9D8B030D-6E8A-4147-A177-3AD203B41FA5}">
                      <a16:colId xmlns:a16="http://schemas.microsoft.com/office/drawing/2014/main" val="3454304850"/>
                    </a:ext>
                  </a:extLst>
                </a:gridCol>
                <a:gridCol w="1257055">
                  <a:extLst>
                    <a:ext uri="{9D8B030D-6E8A-4147-A177-3AD203B41FA5}">
                      <a16:colId xmlns:a16="http://schemas.microsoft.com/office/drawing/2014/main" val="3182839333"/>
                    </a:ext>
                  </a:extLst>
                </a:gridCol>
              </a:tblGrid>
              <a:tr h="480999">
                <a:tc>
                  <a:txBody>
                    <a:bodyPr/>
                    <a:lstStyle/>
                    <a:p>
                      <a:pPr marL="0" marR="0" algn="ctr">
                        <a:lnSpc>
                          <a:spcPct val="100000"/>
                        </a:lnSpc>
                        <a:spcBef>
                          <a:spcPts val="0"/>
                        </a:spcBef>
                        <a:spcAft>
                          <a:spcPts val="0"/>
                        </a:spcAft>
                      </a:pPr>
                      <a:r>
                        <a:rPr lang="en-US" sz="1200" dirty="0">
                          <a:effectLst/>
                        </a:rPr>
                        <a:t> </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dirty="0">
                          <a:effectLst/>
                        </a:rPr>
                        <a:t>Model</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dirty="0">
                          <a:effectLst/>
                        </a:rPr>
                        <a:t>Missing </a:t>
                      </a:r>
                      <a:br>
                        <a:rPr lang="en-US" sz="1200" dirty="0">
                          <a:effectLst/>
                        </a:rPr>
                      </a:br>
                      <a:r>
                        <a:rPr lang="en-US" sz="1200" dirty="0">
                          <a:effectLst/>
                        </a:rPr>
                        <a:t>values technic</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Standard scale</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dirty="0">
                          <a:effectLst/>
                        </a:rPr>
                        <a:t>Selection </a:t>
                      </a:r>
                      <a:br>
                        <a:rPr lang="en-US" sz="1200" dirty="0">
                          <a:effectLst/>
                        </a:rPr>
                      </a:br>
                      <a:r>
                        <a:rPr lang="en-US" sz="1200" dirty="0">
                          <a:effectLst/>
                        </a:rPr>
                        <a:t>of K</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R^2 Performance</a:t>
                      </a:r>
                      <a:endParaRPr lang="en-US" sz="1200">
                        <a:effectLst/>
                        <a:latin typeface="Times New Roman" panose="02020603050405020304" pitchFamily="18" charset="0"/>
                        <a:ea typeface="Times New Roman" panose="02020603050405020304" pitchFamily="18" charset="0"/>
                      </a:endParaRPr>
                    </a:p>
                  </a:txBody>
                  <a:tcPr marL="8757" marR="8757" marT="0" marB="0"/>
                </a:tc>
                <a:tc gridSpan="2">
                  <a:txBody>
                    <a:bodyPr/>
                    <a:lstStyle/>
                    <a:p>
                      <a:pPr marL="0" marR="0" algn="l">
                        <a:lnSpc>
                          <a:spcPct val="100000"/>
                        </a:lnSpc>
                        <a:spcBef>
                          <a:spcPts val="0"/>
                        </a:spcBef>
                        <a:spcAft>
                          <a:spcPts val="0"/>
                        </a:spcAft>
                      </a:pPr>
                      <a:r>
                        <a:rPr lang="en-US" sz="1200" dirty="0">
                          <a:effectLst/>
                        </a:rPr>
                        <a:t>R^2 Performance on Test set  </a:t>
                      </a:r>
                      <a:br>
                        <a:rPr lang="en-US" sz="1200" dirty="0">
                          <a:effectLst/>
                        </a:rPr>
                      </a:br>
                      <a:r>
                        <a:rPr lang="en-US" sz="1200" dirty="0">
                          <a:effectLst/>
                        </a:rPr>
                        <a:t>Cross Validation on Train set</a:t>
                      </a:r>
                      <a:endParaRPr lang="en-US" sz="1200" dirty="0">
                        <a:effectLst/>
                        <a:latin typeface="Times New Roman" panose="02020603050405020304" pitchFamily="18" charset="0"/>
                        <a:ea typeface="Times New Roman" panose="02020603050405020304" pitchFamily="18" charset="0"/>
                      </a:endParaRPr>
                    </a:p>
                  </a:txBody>
                  <a:tcPr marL="8757" marR="8757" marT="0" marB="0"/>
                </a:tc>
                <a:tc hMerge="1">
                  <a:txBody>
                    <a:bodyPr/>
                    <a:lstStyle/>
                    <a:p>
                      <a:endParaRPr lang="en-US"/>
                    </a:p>
                  </a:txBody>
                  <a:tcPr/>
                </a:tc>
                <a:tc gridSpan="2">
                  <a:txBody>
                    <a:bodyPr/>
                    <a:lstStyle/>
                    <a:p>
                      <a:pPr marL="0" marR="0" algn="l">
                        <a:lnSpc>
                          <a:spcPct val="100000"/>
                        </a:lnSpc>
                        <a:spcBef>
                          <a:spcPts val="0"/>
                        </a:spcBef>
                        <a:spcAft>
                          <a:spcPts val="0"/>
                        </a:spcAft>
                      </a:pPr>
                      <a:r>
                        <a:rPr lang="en-US" sz="1200" dirty="0">
                          <a:effectLst/>
                        </a:rPr>
                        <a:t>MAE performance</a:t>
                      </a:r>
                    </a:p>
                    <a:p>
                      <a:pPr marL="0" marR="0" algn="l">
                        <a:lnSpc>
                          <a:spcPct val="100000"/>
                        </a:lnSpc>
                        <a:spcBef>
                          <a:spcPts val="0"/>
                        </a:spcBef>
                        <a:spcAft>
                          <a:spcPts val="0"/>
                        </a:spcAft>
                      </a:pPr>
                      <a:r>
                        <a:rPr lang="en-US" sz="1200" dirty="0">
                          <a:effectLst/>
                        </a:rPr>
                        <a:t>+Cross- Validation on Train set</a:t>
                      </a:r>
                      <a:endParaRPr lang="en-US" sz="1200" dirty="0">
                        <a:effectLst/>
                        <a:latin typeface="Times New Roman" panose="02020603050405020304" pitchFamily="18" charset="0"/>
                        <a:ea typeface="Times New Roman" panose="02020603050405020304" pitchFamily="18" charset="0"/>
                      </a:endParaRPr>
                    </a:p>
                  </a:txBody>
                  <a:tcPr marL="8757" marR="8757" marT="0" marB="0"/>
                </a:tc>
                <a:tc hMerge="1">
                  <a:txBody>
                    <a:bodyPr/>
                    <a:lstStyle/>
                    <a:p>
                      <a:endParaRPr lang="en-US"/>
                    </a:p>
                  </a:txBody>
                  <a:tcPr/>
                </a:tc>
                <a:extLst>
                  <a:ext uri="{0D108BD9-81ED-4DB2-BD59-A6C34878D82A}">
                    <a16:rowId xmlns:a16="http://schemas.microsoft.com/office/drawing/2014/main" val="951122188"/>
                  </a:ext>
                </a:extLst>
              </a:tr>
              <a:tr h="137582">
                <a:tc>
                  <a:txBody>
                    <a:bodyPr/>
                    <a:lstStyle/>
                    <a:p>
                      <a:pPr marL="0" marR="0" algn="ctr">
                        <a:lnSpc>
                          <a:spcPct val="100000"/>
                        </a:lnSpc>
                        <a:spcBef>
                          <a:spcPts val="0"/>
                        </a:spcBef>
                        <a:spcAft>
                          <a:spcPts val="0"/>
                        </a:spcAft>
                      </a:pPr>
                      <a:r>
                        <a:rPr lang="en-US" sz="1200" dirty="0">
                          <a:effectLst/>
                        </a:rPr>
                        <a:t> </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 </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dirty="0">
                          <a:effectLst/>
                        </a:rPr>
                        <a:t> </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dirty="0">
                          <a:effectLst/>
                        </a:rPr>
                        <a:t> </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 </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Train, Test</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mean , std</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range of R^2 (mean-/+2std) </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dirty="0">
                          <a:effectLst/>
                        </a:rPr>
                        <a:t>Train</a:t>
                      </a:r>
                      <a:br>
                        <a:rPr lang="en-US" sz="1200" dirty="0">
                          <a:effectLst/>
                        </a:rPr>
                      </a:br>
                      <a:r>
                        <a:rPr lang="en-US" sz="1200" dirty="0">
                          <a:effectLst/>
                        </a:rPr>
                        <a:t> (mean, std)</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dirty="0">
                          <a:effectLst/>
                        </a:rPr>
                        <a:t>Test (mean)</a:t>
                      </a:r>
                      <a:endParaRPr lang="en-US" sz="1200" dirty="0">
                        <a:effectLst/>
                        <a:latin typeface="Times New Roman" panose="02020603050405020304" pitchFamily="18" charset="0"/>
                        <a:ea typeface="Times New Roman" panose="02020603050405020304" pitchFamily="18" charset="0"/>
                      </a:endParaRPr>
                    </a:p>
                  </a:txBody>
                  <a:tcPr marL="8757" marR="8757" marT="0" marB="0"/>
                </a:tc>
                <a:extLst>
                  <a:ext uri="{0D108BD9-81ED-4DB2-BD59-A6C34878D82A}">
                    <a16:rowId xmlns:a16="http://schemas.microsoft.com/office/drawing/2014/main" val="1169107866"/>
                  </a:ext>
                </a:extLst>
              </a:tr>
              <a:tr h="571532">
                <a:tc>
                  <a:txBody>
                    <a:bodyPr/>
                    <a:lstStyle/>
                    <a:p>
                      <a:pPr marL="0" marR="0" algn="ctr">
                        <a:lnSpc>
                          <a:spcPct val="100000"/>
                        </a:lnSpc>
                        <a:spcBef>
                          <a:spcPts val="0"/>
                        </a:spcBef>
                        <a:spcAft>
                          <a:spcPts val="0"/>
                        </a:spcAft>
                      </a:pPr>
                      <a:r>
                        <a:rPr lang="en-US" sz="1200" dirty="0">
                          <a:effectLst/>
                        </a:rPr>
                        <a:t>1</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Linear Regression</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dirty="0">
                          <a:effectLst/>
                        </a:rPr>
                        <a:t>Median</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dirty="0">
                          <a:effectLst/>
                        </a:rPr>
                        <a:t>Yes</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dirty="0">
                          <a:effectLst/>
                        </a:rPr>
                        <a:t> -</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 0.818 ,  0.721 </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ctr">
                        <a:lnSpc>
                          <a:spcPct val="100000"/>
                        </a:lnSpc>
                        <a:spcBef>
                          <a:spcPts val="0"/>
                        </a:spcBef>
                        <a:spcAft>
                          <a:spcPts val="0"/>
                        </a:spcAft>
                      </a:pPr>
                      <a:r>
                        <a:rPr lang="en-US" sz="1200" dirty="0">
                          <a:effectLst/>
                        </a:rPr>
                        <a:t>-</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ctr">
                        <a:lnSpc>
                          <a:spcPct val="100000"/>
                        </a:lnSpc>
                        <a:spcBef>
                          <a:spcPts val="0"/>
                        </a:spcBef>
                        <a:spcAft>
                          <a:spcPts val="0"/>
                        </a:spcAft>
                      </a:pPr>
                      <a:r>
                        <a:rPr lang="en-US" sz="1200" dirty="0">
                          <a:effectLst/>
                        </a:rPr>
                        <a:t>-</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8.548</a:t>
                      </a:r>
                    </a:p>
                    <a:p>
                      <a:pPr marL="0" marR="0" algn="l">
                        <a:lnSpc>
                          <a:spcPct val="100000"/>
                        </a:lnSpc>
                        <a:spcBef>
                          <a:spcPts val="0"/>
                        </a:spcBef>
                        <a:spcAft>
                          <a:spcPts val="0"/>
                        </a:spcAft>
                      </a:pPr>
                      <a:r>
                        <a:rPr lang="en-US" sz="1200">
                          <a:effectLst/>
                        </a:rPr>
                        <a:t> </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dirty="0">
                          <a:effectLst/>
                        </a:rPr>
                        <a:t>9.407</a:t>
                      </a:r>
                    </a:p>
                    <a:p>
                      <a:pPr marL="0" marR="0" algn="l">
                        <a:lnSpc>
                          <a:spcPct val="100000"/>
                        </a:lnSpc>
                        <a:spcBef>
                          <a:spcPts val="0"/>
                        </a:spcBef>
                        <a:spcAft>
                          <a:spcPts val="0"/>
                        </a:spcAft>
                      </a:pPr>
                      <a:r>
                        <a:rPr lang="en-US" sz="1200" dirty="0">
                          <a:effectLst/>
                        </a:rPr>
                        <a:t> </a:t>
                      </a:r>
                      <a:endParaRPr lang="en-US" sz="1200" dirty="0">
                        <a:effectLst/>
                        <a:latin typeface="Times New Roman" panose="02020603050405020304" pitchFamily="18" charset="0"/>
                        <a:ea typeface="Times New Roman" panose="02020603050405020304" pitchFamily="18" charset="0"/>
                      </a:endParaRPr>
                    </a:p>
                  </a:txBody>
                  <a:tcPr marL="8757" marR="8757" marT="0" marB="0"/>
                </a:tc>
                <a:extLst>
                  <a:ext uri="{0D108BD9-81ED-4DB2-BD59-A6C34878D82A}">
                    <a16:rowId xmlns:a16="http://schemas.microsoft.com/office/drawing/2014/main" val="2792190578"/>
                  </a:ext>
                </a:extLst>
              </a:tr>
              <a:tr h="571532">
                <a:tc>
                  <a:txBody>
                    <a:bodyPr/>
                    <a:lstStyle/>
                    <a:p>
                      <a:pPr marL="0" marR="0" algn="ctr">
                        <a:lnSpc>
                          <a:spcPct val="100000"/>
                        </a:lnSpc>
                        <a:spcBef>
                          <a:spcPts val="0"/>
                        </a:spcBef>
                        <a:spcAft>
                          <a:spcPts val="0"/>
                        </a:spcAft>
                      </a:pPr>
                      <a:r>
                        <a:rPr lang="en-US" sz="1200" dirty="0">
                          <a:effectLst/>
                        </a:rPr>
                        <a:t>2</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Linear Regression</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Mean</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Yes</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dirty="0">
                          <a:effectLst/>
                        </a:rPr>
                        <a:t>-</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 0.817 ,  0.716 </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ctr">
                        <a:lnSpc>
                          <a:spcPct val="100000"/>
                        </a:lnSpc>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ctr">
                        <a:lnSpc>
                          <a:spcPct val="100000"/>
                        </a:lnSpc>
                        <a:spcBef>
                          <a:spcPts val="0"/>
                        </a:spcBef>
                        <a:spcAft>
                          <a:spcPts val="0"/>
                        </a:spcAft>
                      </a:pPr>
                      <a:r>
                        <a:rPr lang="en-US" sz="1200" dirty="0">
                          <a:effectLst/>
                        </a:rPr>
                        <a:t>-</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ctr">
                        <a:lnSpc>
                          <a:spcPct val="100000"/>
                        </a:lnSpc>
                        <a:spcBef>
                          <a:spcPts val="0"/>
                        </a:spcBef>
                        <a:spcAft>
                          <a:spcPts val="0"/>
                        </a:spcAft>
                      </a:pPr>
                      <a:r>
                        <a:rPr lang="en-US" sz="1200" dirty="0">
                          <a:effectLst/>
                        </a:rPr>
                        <a:t> </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ctr">
                        <a:lnSpc>
                          <a:spcPct val="100000"/>
                        </a:lnSpc>
                        <a:spcBef>
                          <a:spcPts val="0"/>
                        </a:spcBef>
                        <a:spcAft>
                          <a:spcPts val="0"/>
                        </a:spcAft>
                      </a:pPr>
                      <a:r>
                        <a:rPr lang="en-US" sz="1200" dirty="0">
                          <a:effectLst/>
                        </a:rPr>
                        <a:t>-</a:t>
                      </a:r>
                      <a:endParaRPr lang="en-US" sz="1200" dirty="0">
                        <a:effectLst/>
                        <a:latin typeface="Times New Roman" panose="02020603050405020304" pitchFamily="18" charset="0"/>
                        <a:ea typeface="Times New Roman" panose="02020603050405020304" pitchFamily="18" charset="0"/>
                      </a:endParaRPr>
                    </a:p>
                  </a:txBody>
                  <a:tcPr marL="8757" marR="8757" marT="0" marB="0"/>
                </a:tc>
                <a:extLst>
                  <a:ext uri="{0D108BD9-81ED-4DB2-BD59-A6C34878D82A}">
                    <a16:rowId xmlns:a16="http://schemas.microsoft.com/office/drawing/2014/main" val="3095114818"/>
                  </a:ext>
                </a:extLst>
              </a:tr>
              <a:tr h="571532">
                <a:tc>
                  <a:txBody>
                    <a:bodyPr/>
                    <a:lstStyle/>
                    <a:p>
                      <a:pPr marL="0" marR="0" algn="ctr">
                        <a:lnSpc>
                          <a:spcPct val="100000"/>
                        </a:lnSpc>
                        <a:spcBef>
                          <a:spcPts val="0"/>
                        </a:spcBef>
                        <a:spcAft>
                          <a:spcPts val="0"/>
                        </a:spcAft>
                      </a:pPr>
                      <a:r>
                        <a:rPr lang="en-US" sz="1200" dirty="0">
                          <a:effectLst/>
                        </a:rPr>
                        <a:t>3</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Linear Regression</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Median</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Yes</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dirty="0">
                          <a:effectLst/>
                        </a:rPr>
                        <a:t>K=10</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dirty="0">
                          <a:effectLst/>
                        </a:rPr>
                        <a:t> 0.767 , 0.626 </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0.6606, 0.0657</a:t>
                      </a:r>
                    </a:p>
                    <a:p>
                      <a:pPr marL="0" marR="0" algn="l">
                        <a:lnSpc>
                          <a:spcPct val="100000"/>
                        </a:lnSpc>
                        <a:spcBef>
                          <a:spcPts val="0"/>
                        </a:spcBef>
                        <a:spcAft>
                          <a:spcPts val="0"/>
                        </a:spcAft>
                      </a:pPr>
                      <a:r>
                        <a:rPr lang="en-US" sz="1200">
                          <a:effectLst/>
                        </a:rPr>
                        <a:t> </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[0.53, 0.79]</a:t>
                      </a:r>
                    </a:p>
                    <a:p>
                      <a:pPr marL="0" marR="0" algn="l">
                        <a:lnSpc>
                          <a:spcPct val="100000"/>
                        </a:lnSpc>
                        <a:spcBef>
                          <a:spcPts val="0"/>
                        </a:spcBef>
                        <a:spcAft>
                          <a:spcPts val="0"/>
                        </a:spcAft>
                      </a:pPr>
                      <a:r>
                        <a:rPr lang="en-US" sz="1200">
                          <a:effectLst/>
                        </a:rPr>
                        <a:t> </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9.502</a:t>
                      </a:r>
                    </a:p>
                    <a:p>
                      <a:pPr marL="0" marR="0" algn="l">
                        <a:lnSpc>
                          <a:spcPct val="100000"/>
                        </a:lnSpc>
                        <a:spcBef>
                          <a:spcPts val="0"/>
                        </a:spcBef>
                        <a:spcAft>
                          <a:spcPts val="0"/>
                        </a:spcAft>
                      </a:pPr>
                      <a:r>
                        <a:rPr lang="en-US" sz="1200">
                          <a:effectLst/>
                        </a:rPr>
                        <a:t> </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11.202</a:t>
                      </a:r>
                      <a:endParaRPr lang="en-US" sz="1200">
                        <a:effectLst/>
                        <a:latin typeface="Times New Roman" panose="02020603050405020304" pitchFamily="18" charset="0"/>
                        <a:ea typeface="Times New Roman" panose="02020603050405020304" pitchFamily="18" charset="0"/>
                      </a:endParaRPr>
                    </a:p>
                  </a:txBody>
                  <a:tcPr marL="8757" marR="8757" marT="0" marB="0"/>
                </a:tc>
                <a:extLst>
                  <a:ext uri="{0D108BD9-81ED-4DB2-BD59-A6C34878D82A}">
                    <a16:rowId xmlns:a16="http://schemas.microsoft.com/office/drawing/2014/main" val="3471962271"/>
                  </a:ext>
                </a:extLst>
              </a:tr>
              <a:tr h="571532">
                <a:tc>
                  <a:txBody>
                    <a:bodyPr/>
                    <a:lstStyle/>
                    <a:p>
                      <a:pPr marL="0" marR="0" algn="ctr">
                        <a:lnSpc>
                          <a:spcPct val="100000"/>
                        </a:lnSpc>
                        <a:spcBef>
                          <a:spcPts val="0"/>
                        </a:spcBef>
                        <a:spcAft>
                          <a:spcPts val="0"/>
                        </a:spcAft>
                      </a:pPr>
                      <a:r>
                        <a:rPr lang="en-US" sz="1200" dirty="0">
                          <a:effectLst/>
                        </a:rPr>
                        <a:t>4</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Linear Regression</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Median</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Yes</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K=15</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 0.792 , 0.638 </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0.6327, 0.0950</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[0.44, 0.82]</a:t>
                      </a:r>
                    </a:p>
                    <a:p>
                      <a:pPr marL="0" marR="0" algn="l">
                        <a:lnSpc>
                          <a:spcPct val="100000"/>
                        </a:lnSpc>
                        <a:spcBef>
                          <a:spcPts val="0"/>
                        </a:spcBef>
                        <a:spcAft>
                          <a:spcPts val="0"/>
                        </a:spcAft>
                      </a:pPr>
                      <a:r>
                        <a:rPr lang="en-US" sz="1200">
                          <a:effectLst/>
                        </a:rPr>
                        <a:t> </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9.21176</a:t>
                      </a:r>
                    </a:p>
                    <a:p>
                      <a:pPr marL="0" marR="0" algn="l">
                        <a:lnSpc>
                          <a:spcPct val="100000"/>
                        </a:lnSpc>
                        <a:spcBef>
                          <a:spcPts val="0"/>
                        </a:spcBef>
                        <a:spcAft>
                          <a:spcPts val="0"/>
                        </a:spcAft>
                      </a:pPr>
                      <a:r>
                        <a:rPr lang="en-US" sz="1200">
                          <a:effectLst/>
                        </a:rPr>
                        <a:t> </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10.488246</a:t>
                      </a:r>
                    </a:p>
                    <a:p>
                      <a:pPr marL="0" marR="0" algn="l">
                        <a:lnSpc>
                          <a:spcPct val="100000"/>
                        </a:lnSpc>
                        <a:spcBef>
                          <a:spcPts val="0"/>
                        </a:spcBef>
                        <a:spcAft>
                          <a:spcPts val="0"/>
                        </a:spcAft>
                      </a:pPr>
                      <a:r>
                        <a:rPr lang="en-US" sz="1200">
                          <a:effectLst/>
                        </a:rPr>
                        <a:t> </a:t>
                      </a:r>
                      <a:endParaRPr lang="en-US" sz="1200">
                        <a:effectLst/>
                        <a:latin typeface="Times New Roman" panose="02020603050405020304" pitchFamily="18" charset="0"/>
                        <a:ea typeface="Times New Roman" panose="02020603050405020304" pitchFamily="18" charset="0"/>
                      </a:endParaRPr>
                    </a:p>
                  </a:txBody>
                  <a:tcPr marL="8757" marR="8757" marT="0" marB="0"/>
                </a:tc>
                <a:extLst>
                  <a:ext uri="{0D108BD9-81ED-4DB2-BD59-A6C34878D82A}">
                    <a16:rowId xmlns:a16="http://schemas.microsoft.com/office/drawing/2014/main" val="3410105725"/>
                  </a:ext>
                </a:extLst>
              </a:tr>
              <a:tr h="571532">
                <a:tc>
                  <a:txBody>
                    <a:bodyPr/>
                    <a:lstStyle/>
                    <a:p>
                      <a:pPr marL="0" marR="0" algn="ctr">
                        <a:lnSpc>
                          <a:spcPct val="100000"/>
                        </a:lnSpc>
                        <a:spcBef>
                          <a:spcPts val="0"/>
                        </a:spcBef>
                        <a:spcAft>
                          <a:spcPts val="0"/>
                        </a:spcAft>
                      </a:pPr>
                      <a:r>
                        <a:rPr lang="en-US" sz="1200" dirty="0">
                          <a:effectLst/>
                        </a:rPr>
                        <a:t>5</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Linear Regression</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Median</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Yes</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K=8</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 0.762,  0.597</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0.6815 , 0.0459</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dirty="0">
                          <a:effectLst/>
                        </a:rPr>
                        <a:t>[0.59, 0.77]</a:t>
                      </a:r>
                    </a:p>
                    <a:p>
                      <a:pPr marL="0" marR="0" algn="l">
                        <a:lnSpc>
                          <a:spcPct val="100000"/>
                        </a:lnSpc>
                        <a:spcBef>
                          <a:spcPts val="0"/>
                        </a:spcBef>
                        <a:spcAft>
                          <a:spcPts val="0"/>
                        </a:spcAft>
                      </a:pPr>
                      <a:r>
                        <a:rPr lang="en-US" sz="1200" dirty="0">
                          <a:effectLst/>
                        </a:rPr>
                        <a:t> </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highlight>
                            <a:srgbClr val="FFFF00"/>
                          </a:highlight>
                        </a:rPr>
                        <a:t>10.499, 1.622</a:t>
                      </a:r>
                      <a:endParaRPr lang="en-US" sz="1200">
                        <a:effectLst/>
                      </a:endParaRPr>
                    </a:p>
                    <a:p>
                      <a:pPr marL="0" marR="0" algn="l">
                        <a:lnSpc>
                          <a:spcPct val="100000"/>
                        </a:lnSpc>
                        <a:spcBef>
                          <a:spcPts val="0"/>
                        </a:spcBef>
                        <a:spcAft>
                          <a:spcPts val="0"/>
                        </a:spcAft>
                      </a:pPr>
                      <a:r>
                        <a:rPr lang="en-US" sz="1200">
                          <a:effectLst/>
                          <a:highlight>
                            <a:srgbClr val="FFFF00"/>
                          </a:highlight>
                        </a:rPr>
                        <a:t> </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highlight>
                            <a:srgbClr val="FFFF00"/>
                          </a:highlight>
                        </a:rPr>
                        <a:t>11.7935</a:t>
                      </a:r>
                      <a:endParaRPr lang="en-US" sz="1200">
                        <a:effectLst/>
                        <a:latin typeface="Times New Roman" panose="02020603050405020304" pitchFamily="18" charset="0"/>
                        <a:ea typeface="Times New Roman" panose="02020603050405020304" pitchFamily="18" charset="0"/>
                      </a:endParaRPr>
                    </a:p>
                  </a:txBody>
                  <a:tcPr marL="8757" marR="8757" marT="0" marB="0"/>
                </a:tc>
                <a:extLst>
                  <a:ext uri="{0D108BD9-81ED-4DB2-BD59-A6C34878D82A}">
                    <a16:rowId xmlns:a16="http://schemas.microsoft.com/office/drawing/2014/main" val="4157177099"/>
                  </a:ext>
                </a:extLst>
              </a:tr>
              <a:tr h="518845">
                <a:tc>
                  <a:txBody>
                    <a:bodyPr/>
                    <a:lstStyle/>
                    <a:p>
                      <a:pPr marL="0" marR="0" algn="ctr">
                        <a:lnSpc>
                          <a:spcPct val="100000"/>
                        </a:lnSpc>
                        <a:spcBef>
                          <a:spcPts val="0"/>
                        </a:spcBef>
                        <a:spcAft>
                          <a:spcPts val="0"/>
                        </a:spcAft>
                      </a:pPr>
                      <a:r>
                        <a:rPr lang="en-US" sz="1200" dirty="0">
                          <a:effectLst/>
                        </a:rPr>
                        <a:t>6</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Random Forest</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Median</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Yes</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default</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0.6385, 0.1444</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dirty="0">
                          <a:effectLst/>
                        </a:rPr>
                        <a:t>[0.3497 , 0.927]</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dirty="0">
                          <a:effectLst/>
                        </a:rPr>
                        <a:t> </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8757" marR="8757" marT="0" marB="0"/>
                </a:tc>
                <a:extLst>
                  <a:ext uri="{0D108BD9-81ED-4DB2-BD59-A6C34878D82A}">
                    <a16:rowId xmlns:a16="http://schemas.microsoft.com/office/drawing/2014/main" val="3865525908"/>
                  </a:ext>
                </a:extLst>
              </a:tr>
              <a:tr h="518845">
                <a:tc>
                  <a:txBody>
                    <a:bodyPr/>
                    <a:lstStyle/>
                    <a:p>
                      <a:pPr marL="0" marR="0" algn="ctr">
                        <a:lnSpc>
                          <a:spcPct val="100000"/>
                        </a:lnSpc>
                        <a:spcBef>
                          <a:spcPts val="0"/>
                        </a:spcBef>
                        <a:spcAft>
                          <a:spcPts val="0"/>
                        </a:spcAft>
                      </a:pPr>
                      <a:r>
                        <a:rPr lang="en-US" sz="1200" dirty="0">
                          <a:effectLst/>
                        </a:rPr>
                        <a:t>7</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Random Forest</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Median</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None</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number trees: 69</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0.7082, 0.0656</a:t>
                      </a:r>
                    </a:p>
                    <a:p>
                      <a:pPr marL="0" marR="0" algn="l">
                        <a:lnSpc>
                          <a:spcPct val="100000"/>
                        </a:lnSpc>
                        <a:spcBef>
                          <a:spcPts val="0"/>
                        </a:spcBef>
                        <a:spcAft>
                          <a:spcPts val="0"/>
                        </a:spcAft>
                      </a:pPr>
                      <a:r>
                        <a:rPr lang="en-US" sz="1200">
                          <a:effectLst/>
                        </a:rPr>
                        <a:t> </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a:effectLst/>
                        </a:rPr>
                        <a:t>[0.5769 , 0.8395]</a:t>
                      </a:r>
                      <a:endParaRPr lang="en-US" sz="120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dirty="0">
                          <a:effectLst/>
                          <a:highlight>
                            <a:srgbClr val="FFFF00"/>
                          </a:highlight>
                        </a:rPr>
                        <a:t>9.659,  1.349</a:t>
                      </a:r>
                      <a:endParaRPr lang="en-US" sz="1200" dirty="0">
                        <a:effectLst/>
                        <a:latin typeface="Times New Roman" panose="02020603050405020304" pitchFamily="18" charset="0"/>
                        <a:ea typeface="Times New Roman" panose="02020603050405020304" pitchFamily="18" charset="0"/>
                      </a:endParaRPr>
                    </a:p>
                  </a:txBody>
                  <a:tcPr marL="8757" marR="8757" marT="0" marB="0"/>
                </a:tc>
                <a:tc>
                  <a:txBody>
                    <a:bodyPr/>
                    <a:lstStyle/>
                    <a:p>
                      <a:pPr marL="0" marR="0" algn="l">
                        <a:lnSpc>
                          <a:spcPct val="100000"/>
                        </a:lnSpc>
                        <a:spcBef>
                          <a:spcPts val="0"/>
                        </a:spcBef>
                        <a:spcAft>
                          <a:spcPts val="0"/>
                        </a:spcAft>
                      </a:pPr>
                      <a:r>
                        <a:rPr lang="en-US" sz="1200" dirty="0">
                          <a:effectLst/>
                          <a:highlight>
                            <a:srgbClr val="FFFF00"/>
                          </a:highlight>
                        </a:rPr>
                        <a:t>9.4955</a:t>
                      </a:r>
                      <a:endParaRPr lang="en-US" sz="1200" dirty="0">
                        <a:effectLst/>
                        <a:latin typeface="Times New Roman" panose="02020603050405020304" pitchFamily="18" charset="0"/>
                        <a:ea typeface="Times New Roman" panose="02020603050405020304" pitchFamily="18" charset="0"/>
                      </a:endParaRPr>
                    </a:p>
                  </a:txBody>
                  <a:tcPr marL="8757" marR="8757" marT="0" marB="0"/>
                </a:tc>
                <a:extLst>
                  <a:ext uri="{0D108BD9-81ED-4DB2-BD59-A6C34878D82A}">
                    <a16:rowId xmlns:a16="http://schemas.microsoft.com/office/drawing/2014/main" val="441744374"/>
                  </a:ext>
                </a:extLst>
              </a:tr>
            </a:tbl>
          </a:graphicData>
        </a:graphic>
      </p:graphicFrame>
      <p:sp>
        <p:nvSpPr>
          <p:cNvPr id="7" name="TextBox 6">
            <a:extLst>
              <a:ext uri="{FF2B5EF4-FFF2-40B4-BE49-F238E27FC236}">
                <a16:creationId xmlns:a16="http://schemas.microsoft.com/office/drawing/2014/main" id="{D65E95FC-380B-4B86-8AC0-B7B87D4FB3E5}"/>
              </a:ext>
            </a:extLst>
          </p:cNvPr>
          <p:cNvSpPr txBox="1"/>
          <p:nvPr/>
        </p:nvSpPr>
        <p:spPr>
          <a:xfrm>
            <a:off x="84666" y="6460064"/>
            <a:ext cx="3071675" cy="646331"/>
          </a:xfrm>
          <a:prstGeom prst="rect">
            <a:avLst/>
          </a:prstGeom>
          <a:noFill/>
        </p:spPr>
        <p:txBody>
          <a:bodyPr wrap="none" rtlCol="0">
            <a:spAutoFit/>
          </a:bodyPr>
          <a:lstStyle/>
          <a:p>
            <a:r>
              <a:rPr lang="en-US" sz="1800" b="1" dirty="0">
                <a:solidFill>
                  <a:schemeClr val="bg1"/>
                </a:solidFill>
                <a:effectLst/>
                <a:ea typeface="Times New Roman" panose="02020603050405020304" pitchFamily="18" charset="0"/>
              </a:rPr>
              <a:t>Modeling results and analysis</a:t>
            </a:r>
            <a:endParaRPr lang="en-US" sz="800" b="1" dirty="0">
              <a:solidFill>
                <a:schemeClr val="bg1"/>
              </a:solidFill>
            </a:endParaRPr>
          </a:p>
          <a:p>
            <a:endParaRPr lang="en-US" dirty="0"/>
          </a:p>
        </p:txBody>
      </p:sp>
    </p:spTree>
    <p:extLst>
      <p:ext uri="{BB962C8B-B14F-4D97-AF65-F5344CB8AC3E}">
        <p14:creationId xmlns:p14="http://schemas.microsoft.com/office/powerpoint/2010/main" val="20885119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D5A5A-4E61-4521-A249-F9E548075923}"/>
              </a:ext>
            </a:extLst>
          </p:cNvPr>
          <p:cNvSpPr>
            <a:spLocks noGrp="1"/>
          </p:cNvSpPr>
          <p:nvPr>
            <p:ph type="title"/>
          </p:nvPr>
        </p:nvSpPr>
        <p:spPr/>
        <p:txBody>
          <a:bodyPr>
            <a:noAutofit/>
          </a:bodyPr>
          <a:lstStyle/>
          <a:p>
            <a:r>
              <a:rPr lang="en-US" sz="4700" dirty="0"/>
              <a:t>Summary and conclusion</a:t>
            </a:r>
          </a:p>
        </p:txBody>
      </p:sp>
      <mc:AlternateContent xmlns:mc="http://schemas.openxmlformats.org/markup-compatibility/2006">
        <mc:Choice xmlns:am3d="http://schemas.microsoft.com/office/drawing/2017/model3d" Requires="am3d">
          <p:graphicFrame>
            <p:nvGraphicFramePr>
              <p:cNvPr id="6" name="3D Model 5" descr="Downhill Ski">
                <a:extLst>
                  <a:ext uri="{FF2B5EF4-FFF2-40B4-BE49-F238E27FC236}">
                    <a16:creationId xmlns:a16="http://schemas.microsoft.com/office/drawing/2014/main" id="{92A0E1CB-948B-4FA7-8449-488FAA254000}"/>
                  </a:ext>
                </a:extLst>
              </p:cNvPr>
              <p:cNvGraphicFramePr>
                <a:graphicFrameLocks noChangeAspect="1"/>
              </p:cNvGraphicFramePr>
              <p:nvPr>
                <p:extLst>
                  <p:ext uri="{D42A27DB-BD31-4B8C-83A1-F6EECF244321}">
                    <p14:modId xmlns:p14="http://schemas.microsoft.com/office/powerpoint/2010/main" val="346932410"/>
                  </p:ext>
                </p:extLst>
              </p:nvPr>
            </p:nvGraphicFramePr>
            <p:xfrm rot="17527953">
              <a:off x="4851023" y="1139994"/>
              <a:ext cx="6192363" cy="3383456"/>
            </p:xfrm>
            <a:graphic>
              <a:graphicData uri="http://schemas.microsoft.com/office/drawing/2017/model3d">
                <am3d:model3d r:embed="rId3">
                  <am3d:spPr>
                    <a:xfrm rot="17527953">
                      <a:off x="0" y="0"/>
                      <a:ext cx="6192363" cy="3383456"/>
                    </a:xfrm>
                    <a:prstGeom prst="rect">
                      <a:avLst/>
                    </a:prstGeom>
                  </am3d:spPr>
                  <am3d:camera>
                    <am3d:pos x="0" y="0" z="47614836"/>
                    <am3d:up dx="0" dy="36000000" dz="0"/>
                    <am3d:lookAt x="0" y="0" z="0"/>
                    <am3d:perspective fov="2700000"/>
                  </am3d:camera>
                  <am3d:trans>
                    <am3d:meterPerModelUnit n="9914865" d="1000000"/>
                    <am3d:preTrans dx="33667" dy="-2364078" dz="11634"/>
                    <am3d:scale>
                      <am3d:sx n="1000000" d="1000000"/>
                      <am3d:sy n="1000000" d="1000000"/>
                      <am3d:sz n="1000000" d="1000000"/>
                    </am3d:scale>
                    <am3d:rot ax="5678023" ay="139027" az="-1590762"/>
                    <am3d:postTrans dx="0" dy="0" dz="0"/>
                  </am3d:trans>
                  <am3d:raster rName="Office3DRenderer" rVer="16.0.8326">
                    <am3d:blip r:embed="rId4"/>
                  </am3d:raster>
                  <am3d:objViewport viewportSz="726485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descr="Downhill Ski">
                <a:extLst>
                  <a:ext uri="{FF2B5EF4-FFF2-40B4-BE49-F238E27FC236}">
                    <a16:creationId xmlns:a16="http://schemas.microsoft.com/office/drawing/2014/main" id="{92A0E1CB-948B-4FA7-8449-488FAA254000}"/>
                  </a:ext>
                </a:extLst>
              </p:cNvPr>
              <p:cNvPicPr>
                <a:picLocks noGrp="1" noRot="1" noChangeAspect="1" noMove="1" noResize="1" noEditPoints="1" noAdjustHandles="1" noChangeArrowheads="1" noChangeShapeType="1" noCrop="1"/>
              </p:cNvPicPr>
              <p:nvPr/>
            </p:nvPicPr>
            <p:blipFill>
              <a:blip r:embed="rId4"/>
              <a:stretch>
                <a:fillRect/>
              </a:stretch>
            </p:blipFill>
            <p:spPr>
              <a:xfrm rot="17527953">
                <a:off x="4851023" y="1139994"/>
                <a:ext cx="6192363" cy="3383456"/>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7" name="3D Model 6" descr="Downhill Ski">
                <a:extLst>
                  <a:ext uri="{FF2B5EF4-FFF2-40B4-BE49-F238E27FC236}">
                    <a16:creationId xmlns:a16="http://schemas.microsoft.com/office/drawing/2014/main" id="{F6F936FD-C3A8-4587-9CD7-3A441DC2E59F}"/>
                  </a:ext>
                </a:extLst>
              </p:cNvPr>
              <p:cNvGraphicFramePr>
                <a:graphicFrameLocks noChangeAspect="1"/>
              </p:cNvGraphicFramePr>
              <p:nvPr>
                <p:extLst>
                  <p:ext uri="{D42A27DB-BD31-4B8C-83A1-F6EECF244321}">
                    <p14:modId xmlns:p14="http://schemas.microsoft.com/office/powerpoint/2010/main" val="3298091341"/>
                  </p:ext>
                </p:extLst>
              </p:nvPr>
            </p:nvGraphicFramePr>
            <p:xfrm rot="17527953">
              <a:off x="5894621" y="2165214"/>
              <a:ext cx="6192363" cy="3383456"/>
            </p:xfrm>
            <a:graphic>
              <a:graphicData uri="http://schemas.microsoft.com/office/drawing/2017/model3d">
                <am3d:model3d r:embed="rId3">
                  <am3d:spPr>
                    <a:xfrm rot="17527953">
                      <a:off x="0" y="0"/>
                      <a:ext cx="6192363" cy="3383456"/>
                    </a:xfrm>
                    <a:prstGeom prst="rect">
                      <a:avLst/>
                    </a:prstGeom>
                  </am3d:spPr>
                  <am3d:camera>
                    <am3d:pos x="0" y="0" z="47614836"/>
                    <am3d:up dx="0" dy="36000000" dz="0"/>
                    <am3d:lookAt x="0" y="0" z="0"/>
                    <am3d:perspective fov="2700000"/>
                  </am3d:camera>
                  <am3d:trans>
                    <am3d:meterPerModelUnit n="9914865" d="1000000"/>
                    <am3d:preTrans dx="33667" dy="-2364078" dz="11634"/>
                    <am3d:scale>
                      <am3d:sx n="1000000" d="1000000"/>
                      <am3d:sy n="1000000" d="1000000"/>
                      <am3d:sz n="1000000" d="1000000"/>
                    </am3d:scale>
                    <am3d:rot ax="5678023" ay="139027" az="-1590762"/>
                    <am3d:postTrans dx="0" dy="0" dz="0"/>
                  </am3d:trans>
                  <am3d:raster rName="Office3DRenderer" rVer="16.0.8326">
                    <am3d:blip r:embed="rId4"/>
                  </am3d:raster>
                  <am3d:objViewport viewportSz="726485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Downhill Ski">
                <a:extLst>
                  <a:ext uri="{FF2B5EF4-FFF2-40B4-BE49-F238E27FC236}">
                    <a16:creationId xmlns:a16="http://schemas.microsoft.com/office/drawing/2014/main" id="{F6F936FD-C3A8-4587-9CD7-3A441DC2E59F}"/>
                  </a:ext>
                </a:extLst>
              </p:cNvPr>
              <p:cNvPicPr>
                <a:picLocks noGrp="1" noRot="1" noChangeAspect="1" noMove="1" noResize="1" noEditPoints="1" noAdjustHandles="1" noChangeArrowheads="1" noChangeShapeType="1" noCrop="1"/>
              </p:cNvPicPr>
              <p:nvPr/>
            </p:nvPicPr>
            <p:blipFill>
              <a:blip r:embed="rId4"/>
              <a:stretch>
                <a:fillRect/>
              </a:stretch>
            </p:blipFill>
            <p:spPr>
              <a:xfrm rot="17527953">
                <a:off x="5894621" y="2165214"/>
                <a:ext cx="6192363" cy="3383456"/>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8" name="Content Placeholder 4" descr="Skiing Boot">
                <a:extLst>
                  <a:ext uri="{FF2B5EF4-FFF2-40B4-BE49-F238E27FC236}">
                    <a16:creationId xmlns:a16="http://schemas.microsoft.com/office/drawing/2014/main" id="{BB751719-8662-418E-86D4-82D7062CF28A}"/>
                  </a:ext>
                </a:extLst>
              </p:cNvPr>
              <p:cNvGraphicFramePr>
                <a:graphicFrameLocks noChangeAspect="1"/>
              </p:cNvGraphicFramePr>
              <p:nvPr>
                <p:extLst>
                  <p:ext uri="{D42A27DB-BD31-4B8C-83A1-F6EECF244321}">
                    <p14:modId xmlns:p14="http://schemas.microsoft.com/office/powerpoint/2010/main" val="1619711923"/>
                  </p:ext>
                </p:extLst>
              </p:nvPr>
            </p:nvGraphicFramePr>
            <p:xfrm rot="2786321">
              <a:off x="7589213" y="1566136"/>
              <a:ext cx="1085358" cy="2042523"/>
            </p:xfrm>
            <a:graphic>
              <a:graphicData uri="http://schemas.microsoft.com/office/drawing/2017/model3d">
                <am3d:model3d r:embed="rId5">
                  <am3d:spPr>
                    <a:xfrm rot="2786321">
                      <a:off x="0" y="0"/>
                      <a:ext cx="1085358" cy="2042523"/>
                    </a:xfrm>
                    <a:prstGeom prst="rect">
                      <a:avLst/>
                    </a:prstGeom>
                  </am3d:spPr>
                  <am3d:camera>
                    <am3d:pos x="0" y="0" z="67192726"/>
                    <am3d:up dx="0" dy="36000000" dz="0"/>
                    <am3d:lookAt x="0" y="0" z="0"/>
                    <am3d:perspective fov="2700000"/>
                  </am3d:camera>
                  <am3d:trans>
                    <am3d:meterPerModelUnit n="19128350" d="1000000"/>
                    <am3d:preTrans dx="-1" dy="-18016181" dz="-2823051"/>
                    <am3d:scale>
                      <am3d:sx n="1000000" d="1000000"/>
                      <am3d:sy n="1000000" d="1000000"/>
                      <am3d:sz n="1000000" d="1000000"/>
                    </am3d:scale>
                    <am3d:rot ax="5045647" ay="24456" az="236071"/>
                    <am3d:postTrans dx="0" dy="0" dz="0"/>
                  </am3d:trans>
                  <am3d:raster rName="Office3DRenderer" rVer="16.0.8326">
                    <am3d:blip r:embed="rId6"/>
                  </am3d:raster>
                  <am3d:objViewport viewportSz="337571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Content Placeholder 4" descr="Skiing Boot">
                <a:extLst>
                  <a:ext uri="{FF2B5EF4-FFF2-40B4-BE49-F238E27FC236}">
                    <a16:creationId xmlns:a16="http://schemas.microsoft.com/office/drawing/2014/main" id="{BB751719-8662-418E-86D4-82D7062CF28A}"/>
                  </a:ext>
                </a:extLst>
              </p:cNvPr>
              <p:cNvPicPr>
                <a:picLocks noGrp="1" noRot="1" noChangeAspect="1" noMove="1" noResize="1" noEditPoints="1" noAdjustHandles="1" noChangeArrowheads="1" noChangeShapeType="1" noCrop="1"/>
              </p:cNvPicPr>
              <p:nvPr/>
            </p:nvPicPr>
            <p:blipFill>
              <a:blip r:embed="rId6"/>
              <a:stretch>
                <a:fillRect/>
              </a:stretch>
            </p:blipFill>
            <p:spPr>
              <a:xfrm rot="2786321">
                <a:off x="7589213" y="1566136"/>
                <a:ext cx="1085358" cy="2042523"/>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9" name="Content Placeholder 4" descr="Skiing Boot">
                <a:extLst>
                  <a:ext uri="{FF2B5EF4-FFF2-40B4-BE49-F238E27FC236}">
                    <a16:creationId xmlns:a16="http://schemas.microsoft.com/office/drawing/2014/main" id="{4585E04A-E222-448D-947B-154D29E2EC90}"/>
                  </a:ext>
                </a:extLst>
              </p:cNvPr>
              <p:cNvGraphicFramePr>
                <a:graphicFrameLocks noChangeAspect="1"/>
              </p:cNvGraphicFramePr>
              <p:nvPr>
                <p:extLst>
                  <p:ext uri="{D42A27DB-BD31-4B8C-83A1-F6EECF244321}">
                    <p14:modId xmlns:p14="http://schemas.microsoft.com/office/powerpoint/2010/main" val="1189106128"/>
                  </p:ext>
                </p:extLst>
              </p:nvPr>
            </p:nvGraphicFramePr>
            <p:xfrm rot="2786321">
              <a:off x="8709370" y="2530026"/>
              <a:ext cx="1085358" cy="2042523"/>
            </p:xfrm>
            <a:graphic>
              <a:graphicData uri="http://schemas.microsoft.com/office/drawing/2017/model3d">
                <am3d:model3d r:embed="rId5">
                  <am3d:spPr>
                    <a:xfrm rot="2786321">
                      <a:off x="0" y="0"/>
                      <a:ext cx="1085358" cy="2042523"/>
                    </a:xfrm>
                    <a:prstGeom prst="rect">
                      <a:avLst/>
                    </a:prstGeom>
                  </am3d:spPr>
                  <am3d:camera>
                    <am3d:pos x="0" y="0" z="67192726"/>
                    <am3d:up dx="0" dy="36000000" dz="0"/>
                    <am3d:lookAt x="0" y="0" z="0"/>
                    <am3d:perspective fov="2700000"/>
                  </am3d:camera>
                  <am3d:trans>
                    <am3d:meterPerModelUnit n="19128350" d="1000000"/>
                    <am3d:preTrans dx="-1" dy="-18016181" dz="-2823051"/>
                    <am3d:scale>
                      <am3d:sx n="1000000" d="1000000"/>
                      <am3d:sy n="1000000" d="1000000"/>
                      <am3d:sz n="1000000" d="1000000"/>
                    </am3d:scale>
                    <am3d:rot ax="5045647" ay="24456" az="236071"/>
                    <am3d:postTrans dx="0" dy="0" dz="0"/>
                  </am3d:trans>
                  <am3d:raster rName="Office3DRenderer" rVer="16.0.8326">
                    <am3d:blip r:embed="rId6"/>
                  </am3d:raster>
                  <am3d:objViewport viewportSz="337571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Content Placeholder 4" descr="Skiing Boot">
                <a:extLst>
                  <a:ext uri="{FF2B5EF4-FFF2-40B4-BE49-F238E27FC236}">
                    <a16:creationId xmlns:a16="http://schemas.microsoft.com/office/drawing/2014/main" id="{4585E04A-E222-448D-947B-154D29E2EC90}"/>
                  </a:ext>
                </a:extLst>
              </p:cNvPr>
              <p:cNvPicPr>
                <a:picLocks noGrp="1" noRot="1" noChangeAspect="1" noMove="1" noResize="1" noEditPoints="1" noAdjustHandles="1" noChangeArrowheads="1" noChangeShapeType="1" noCrop="1"/>
              </p:cNvPicPr>
              <p:nvPr/>
            </p:nvPicPr>
            <p:blipFill>
              <a:blip r:embed="rId6"/>
              <a:stretch>
                <a:fillRect/>
              </a:stretch>
            </p:blipFill>
            <p:spPr>
              <a:xfrm rot="2786321">
                <a:off x="8709370" y="2530026"/>
                <a:ext cx="1085358" cy="2042523"/>
              </a:xfrm>
              <a:prstGeom prst="rect">
                <a:avLst/>
              </a:prstGeom>
            </p:spPr>
          </p:pic>
        </mc:Fallback>
      </mc:AlternateContent>
    </p:spTree>
    <p:extLst>
      <p:ext uri="{BB962C8B-B14F-4D97-AF65-F5344CB8AC3E}">
        <p14:creationId xmlns:p14="http://schemas.microsoft.com/office/powerpoint/2010/main" val="35157681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ED685-4CBD-4972-896D-571F355A2F93}"/>
              </a:ext>
            </a:extLst>
          </p:cNvPr>
          <p:cNvSpPr>
            <a:spLocks noGrp="1"/>
          </p:cNvSpPr>
          <p:nvPr>
            <p:ph type="title"/>
          </p:nvPr>
        </p:nvSpPr>
        <p:spPr/>
        <p:txBody>
          <a:bodyPr/>
          <a:lstStyle/>
          <a:p>
            <a:r>
              <a:rPr lang="en-US" dirty="0"/>
              <a:t>Summary and conclusion</a:t>
            </a:r>
          </a:p>
        </p:txBody>
      </p:sp>
      <mc:AlternateContent xmlns:mc="http://schemas.openxmlformats.org/markup-compatibility/2006">
        <mc:Choice xmlns:am3d="http://schemas.microsoft.com/office/drawing/2017/model3d" Requires="am3d">
          <p:graphicFrame>
            <p:nvGraphicFramePr>
              <p:cNvPr id="6" name="3D Model 5" descr="Downhill Ski">
                <a:extLst>
                  <a:ext uri="{FF2B5EF4-FFF2-40B4-BE49-F238E27FC236}">
                    <a16:creationId xmlns:a16="http://schemas.microsoft.com/office/drawing/2014/main" id="{89D1C12C-5270-4E07-893A-7970C2275C25}"/>
                  </a:ext>
                </a:extLst>
              </p:cNvPr>
              <p:cNvGraphicFramePr>
                <a:graphicFrameLocks noChangeAspect="1"/>
              </p:cNvGraphicFramePr>
              <p:nvPr>
                <p:extLst>
                  <p:ext uri="{D42A27DB-BD31-4B8C-83A1-F6EECF244321}">
                    <p14:modId xmlns:p14="http://schemas.microsoft.com/office/powerpoint/2010/main" val="2221507347"/>
                  </p:ext>
                </p:extLst>
              </p:nvPr>
            </p:nvGraphicFramePr>
            <p:xfrm rot="15806608">
              <a:off x="-2688537" y="2381659"/>
              <a:ext cx="6806604" cy="1297707"/>
            </p:xfrm>
            <a:graphic>
              <a:graphicData uri="http://schemas.microsoft.com/office/drawing/2017/model3d">
                <am3d:model3d r:embed="rId3">
                  <am3d:spPr>
                    <a:xfrm rot="15806608">
                      <a:off x="0" y="0"/>
                      <a:ext cx="6806604" cy="1297707"/>
                    </a:xfrm>
                    <a:prstGeom prst="rect">
                      <a:avLst/>
                    </a:prstGeom>
                  </am3d:spPr>
                  <am3d:camera>
                    <am3d:pos x="0" y="0" z="47614836"/>
                    <am3d:up dx="0" dy="36000000" dz="0"/>
                    <am3d:lookAt x="0" y="0" z="0"/>
                    <am3d:perspective fov="2700000"/>
                  </am3d:camera>
                  <am3d:trans>
                    <am3d:meterPerModelUnit n="9914865" d="1000000"/>
                    <am3d:preTrans dx="33667" dy="-2364078" dz="11634"/>
                    <am3d:scale>
                      <am3d:sx n="1000000" d="1000000"/>
                      <am3d:sy n="1000000" d="1000000"/>
                      <am3d:sz n="1000000" d="1000000"/>
                    </am3d:scale>
                    <am3d:rot ax="588607" ay="-1021289" az="10626021"/>
                    <am3d:postTrans dx="0" dy="0" dz="0"/>
                  </am3d:trans>
                  <am3d:raster rName="Office3DRenderer" rVer="16.0.8326">
                    <am3d:blip r:embed="rId4"/>
                  </am3d:raster>
                  <am3d:objViewport viewportSz="692110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descr="Downhill Ski">
                <a:extLst>
                  <a:ext uri="{FF2B5EF4-FFF2-40B4-BE49-F238E27FC236}">
                    <a16:creationId xmlns:a16="http://schemas.microsoft.com/office/drawing/2014/main" id="{89D1C12C-5270-4E07-893A-7970C2275C25}"/>
                  </a:ext>
                </a:extLst>
              </p:cNvPr>
              <p:cNvPicPr>
                <a:picLocks noGrp="1" noRot="1" noChangeAspect="1" noMove="1" noResize="1" noEditPoints="1" noAdjustHandles="1" noChangeArrowheads="1" noChangeShapeType="1" noCrop="1"/>
              </p:cNvPicPr>
              <p:nvPr/>
            </p:nvPicPr>
            <p:blipFill>
              <a:blip r:embed="rId4"/>
              <a:stretch>
                <a:fillRect/>
              </a:stretch>
            </p:blipFill>
            <p:spPr>
              <a:xfrm rot="15806608">
                <a:off x="-2688537" y="2381659"/>
                <a:ext cx="6806604" cy="1297707"/>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7" name="3D Model 6" descr="Downhill Ski">
                <a:extLst>
                  <a:ext uri="{FF2B5EF4-FFF2-40B4-BE49-F238E27FC236}">
                    <a16:creationId xmlns:a16="http://schemas.microsoft.com/office/drawing/2014/main" id="{84422F93-36A1-45CE-BD13-E3A2C9D6D429}"/>
                  </a:ext>
                </a:extLst>
              </p:cNvPr>
              <p:cNvGraphicFramePr>
                <a:graphicFrameLocks noChangeAspect="1"/>
              </p:cNvGraphicFramePr>
              <p:nvPr>
                <p:extLst>
                  <p:ext uri="{D42A27DB-BD31-4B8C-83A1-F6EECF244321}">
                    <p14:modId xmlns:p14="http://schemas.microsoft.com/office/powerpoint/2010/main" val="3714000214"/>
                  </p:ext>
                </p:extLst>
              </p:nvPr>
            </p:nvGraphicFramePr>
            <p:xfrm rot="16200000">
              <a:off x="-2414560" y="3198958"/>
              <a:ext cx="7023679" cy="1370474"/>
            </p:xfrm>
            <a:graphic>
              <a:graphicData uri="http://schemas.microsoft.com/office/drawing/2017/model3d">
                <am3d:model3d r:embed="rId3">
                  <am3d:spPr>
                    <a:xfrm rot="16200000">
                      <a:off x="0" y="0"/>
                      <a:ext cx="7023679" cy="1370474"/>
                    </a:xfrm>
                    <a:prstGeom prst="rect">
                      <a:avLst/>
                    </a:prstGeom>
                  </am3d:spPr>
                  <am3d:camera>
                    <am3d:pos x="0" y="0" z="47614836"/>
                    <am3d:up dx="0" dy="36000000" dz="0"/>
                    <am3d:lookAt x="0" y="0" z="0"/>
                    <am3d:perspective fov="2700000"/>
                  </am3d:camera>
                  <am3d:trans>
                    <am3d:meterPerModelUnit n="9914865" d="1000000"/>
                    <am3d:preTrans dx="33667" dy="-2364078" dz="11634"/>
                    <am3d:scale>
                      <am3d:sx n="1000000" d="1000000"/>
                      <am3d:sy n="1000000" d="1000000"/>
                      <am3d:sz n="1000000" d="1000000"/>
                    </am3d:scale>
                    <am3d:rot ax="834042" ay="805798" az="-10602854"/>
                    <am3d:postTrans dx="0" dy="0" dz="0"/>
                  </am3d:trans>
                  <am3d:raster rName="Office3DRenderer" rVer="16.0.8326">
                    <am3d:blip r:embed="rId5"/>
                  </am3d:raster>
                  <am3d:objViewport viewportSz="716863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Downhill Ski">
                <a:extLst>
                  <a:ext uri="{FF2B5EF4-FFF2-40B4-BE49-F238E27FC236}">
                    <a16:creationId xmlns:a16="http://schemas.microsoft.com/office/drawing/2014/main" id="{84422F93-36A1-45CE-BD13-E3A2C9D6D429}"/>
                  </a:ext>
                </a:extLst>
              </p:cNvPr>
              <p:cNvPicPr>
                <a:picLocks noGrp="1" noRot="1" noChangeAspect="1" noMove="1" noResize="1" noEditPoints="1" noAdjustHandles="1" noChangeArrowheads="1" noChangeShapeType="1" noCrop="1"/>
              </p:cNvPicPr>
              <p:nvPr/>
            </p:nvPicPr>
            <p:blipFill>
              <a:blip r:embed="rId5"/>
              <a:stretch>
                <a:fillRect/>
              </a:stretch>
            </p:blipFill>
            <p:spPr>
              <a:xfrm rot="16200000">
                <a:off x="-2414560" y="3198958"/>
                <a:ext cx="7023679" cy="1370474"/>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8" name="Content Placeholder 4" descr="Skiing Boot">
                <a:extLst>
                  <a:ext uri="{FF2B5EF4-FFF2-40B4-BE49-F238E27FC236}">
                    <a16:creationId xmlns:a16="http://schemas.microsoft.com/office/drawing/2014/main" id="{7C24A8E4-87A6-4511-8A71-1F25E13B795B}"/>
                  </a:ext>
                </a:extLst>
              </p:cNvPr>
              <p:cNvGraphicFramePr>
                <a:graphicFrameLocks noChangeAspect="1"/>
              </p:cNvGraphicFramePr>
              <p:nvPr>
                <p:extLst>
                  <p:ext uri="{D42A27DB-BD31-4B8C-83A1-F6EECF244321}">
                    <p14:modId xmlns:p14="http://schemas.microsoft.com/office/powerpoint/2010/main" val="3127570088"/>
                  </p:ext>
                </p:extLst>
              </p:nvPr>
            </p:nvGraphicFramePr>
            <p:xfrm rot="401667">
              <a:off x="9358932" y="3037799"/>
              <a:ext cx="2170855" cy="3033038"/>
            </p:xfrm>
            <a:graphic>
              <a:graphicData uri="http://schemas.microsoft.com/office/drawing/2017/model3d">
                <am3d:model3d r:embed="rId6">
                  <am3d:spPr>
                    <a:xfrm rot="401667">
                      <a:off x="0" y="0"/>
                      <a:ext cx="2170855" cy="3033038"/>
                    </a:xfrm>
                    <a:prstGeom prst="rect">
                      <a:avLst/>
                    </a:prstGeom>
                  </am3d:spPr>
                  <am3d:camera>
                    <am3d:pos x="0" y="0" z="67192726"/>
                    <am3d:up dx="0" dy="36000000" dz="0"/>
                    <am3d:lookAt x="0" y="0" z="0"/>
                    <am3d:perspective fov="2700000"/>
                  </am3d:camera>
                  <am3d:trans>
                    <am3d:meterPerModelUnit n="19128350" d="1000000"/>
                    <am3d:preTrans dx="-1" dy="-18016181" dz="-2823051"/>
                    <am3d:scale>
                      <am3d:sx n="1000000" d="1000000"/>
                      <am3d:sy n="1000000" d="1000000"/>
                      <am3d:sz n="1000000" d="1000000"/>
                    </am3d:scale>
                    <am3d:rot ax="2793701" ay="-3037762" az="-2353682"/>
                    <am3d:postTrans dx="0" dy="0" dz="0"/>
                  </am3d:trans>
                  <am3d:raster rName="Office3DRenderer" rVer="16.0.8326">
                    <am3d:blip r:embed="rId7"/>
                  </am3d:raster>
                  <am3d:objViewport viewportSz="389522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Content Placeholder 4" descr="Skiing Boot">
                <a:extLst>
                  <a:ext uri="{FF2B5EF4-FFF2-40B4-BE49-F238E27FC236}">
                    <a16:creationId xmlns:a16="http://schemas.microsoft.com/office/drawing/2014/main" id="{7C24A8E4-87A6-4511-8A71-1F25E13B795B}"/>
                  </a:ext>
                </a:extLst>
              </p:cNvPr>
              <p:cNvPicPr>
                <a:picLocks noGrp="1" noRot="1" noChangeAspect="1" noMove="1" noResize="1" noEditPoints="1" noAdjustHandles="1" noChangeArrowheads="1" noChangeShapeType="1" noCrop="1"/>
              </p:cNvPicPr>
              <p:nvPr/>
            </p:nvPicPr>
            <p:blipFill>
              <a:blip r:embed="rId7"/>
              <a:stretch>
                <a:fillRect/>
              </a:stretch>
            </p:blipFill>
            <p:spPr>
              <a:xfrm rot="401667">
                <a:off x="9358932" y="3037799"/>
                <a:ext cx="2170855" cy="3033038"/>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5" name="Content Placeholder 4" descr="Skiing Boot">
                <a:extLst>
                  <a:ext uri="{FF2B5EF4-FFF2-40B4-BE49-F238E27FC236}">
                    <a16:creationId xmlns:a16="http://schemas.microsoft.com/office/drawing/2014/main" id="{07FE0E15-B037-4889-BDA0-15F56595F4C6}"/>
                  </a:ext>
                </a:extLst>
              </p:cNvPr>
              <p:cNvGraphicFramePr>
                <a:graphicFrameLocks noGrp="1" noChangeAspect="1"/>
              </p:cNvGraphicFramePr>
              <p:nvPr>
                <p:ph idx="1"/>
                <p:extLst>
                  <p:ext uri="{D42A27DB-BD31-4B8C-83A1-F6EECF244321}">
                    <p14:modId xmlns:p14="http://schemas.microsoft.com/office/powerpoint/2010/main" val="4098320170"/>
                  </p:ext>
                </p:extLst>
              </p:nvPr>
            </p:nvGraphicFramePr>
            <p:xfrm>
              <a:off x="9795360" y="3429000"/>
              <a:ext cx="2236940" cy="2998453"/>
            </p:xfrm>
            <a:graphic>
              <a:graphicData uri="http://schemas.microsoft.com/office/drawing/2017/model3d">
                <am3d:model3d r:embed="rId6">
                  <am3d:spPr>
                    <a:xfrm>
                      <a:off x="0" y="0"/>
                      <a:ext cx="2236940" cy="2998453"/>
                    </a:xfrm>
                    <a:prstGeom prst="rect">
                      <a:avLst/>
                    </a:prstGeom>
                  </am3d:spPr>
                  <am3d:camera>
                    <am3d:pos x="0" y="0" z="67192726"/>
                    <am3d:up dx="0" dy="36000000" dz="0"/>
                    <am3d:lookAt x="0" y="0" z="0"/>
                    <am3d:perspective fov="2700000"/>
                  </am3d:camera>
                  <am3d:trans>
                    <am3d:meterPerModelUnit n="19128350" d="1000000"/>
                    <am3d:preTrans dx="-1" dy="-18016181" dz="-2823051"/>
                    <am3d:scale>
                      <am3d:sx n="1000000" d="1000000"/>
                      <am3d:sy n="1000000" d="1000000"/>
                      <am3d:sz n="1000000" d="1000000"/>
                    </am3d:scale>
                    <am3d:rot ax="3438084" ay="-2844852" az="-2934825"/>
                    <am3d:postTrans dx="0" dy="0" dz="0"/>
                  </am3d:trans>
                  <am3d:raster rName="Office3DRenderer" rVer="16.0.8326">
                    <am3d:blip r:embed="rId8"/>
                  </am3d:raster>
                  <am3d:objViewport viewportSz="408360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Content Placeholder 4" descr="Skiing Boot">
                <a:extLst>
                  <a:ext uri="{FF2B5EF4-FFF2-40B4-BE49-F238E27FC236}">
                    <a16:creationId xmlns:a16="http://schemas.microsoft.com/office/drawing/2014/main" id="{07FE0E15-B037-4889-BDA0-15F56595F4C6}"/>
                  </a:ext>
                </a:extLst>
              </p:cNvPr>
              <p:cNvPicPr>
                <a:picLocks noGrp="1" noRot="1" noChangeAspect="1" noMove="1" noResize="1" noEditPoints="1" noAdjustHandles="1" noChangeArrowheads="1" noChangeShapeType="1" noCrop="1"/>
              </p:cNvPicPr>
              <p:nvPr/>
            </p:nvPicPr>
            <p:blipFill>
              <a:blip r:embed="rId8"/>
              <a:stretch>
                <a:fillRect/>
              </a:stretch>
            </p:blipFill>
            <p:spPr>
              <a:xfrm>
                <a:off x="9795360" y="3429000"/>
                <a:ext cx="2236940" cy="2998453"/>
              </a:xfrm>
              <a:prstGeom prst="rect">
                <a:avLst/>
              </a:prstGeom>
            </p:spPr>
          </p:pic>
        </mc:Fallback>
      </mc:AlternateContent>
      <p:graphicFrame>
        <p:nvGraphicFramePr>
          <p:cNvPr id="9" name="Diagram 8">
            <a:extLst>
              <a:ext uri="{FF2B5EF4-FFF2-40B4-BE49-F238E27FC236}">
                <a16:creationId xmlns:a16="http://schemas.microsoft.com/office/drawing/2014/main" id="{C977535F-E52E-432A-90A7-BFEE0240A9FE}"/>
              </a:ext>
            </a:extLst>
          </p:cNvPr>
          <p:cNvGraphicFramePr/>
          <p:nvPr>
            <p:extLst>
              <p:ext uri="{D42A27DB-BD31-4B8C-83A1-F6EECF244321}">
                <p14:modId xmlns:p14="http://schemas.microsoft.com/office/powerpoint/2010/main" val="387479885"/>
              </p:ext>
            </p:extLst>
          </p:nvPr>
        </p:nvGraphicFramePr>
        <p:xfrm>
          <a:off x="1649185" y="2641258"/>
          <a:ext cx="3553130" cy="2907285"/>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10" name="TextBox 9">
            <a:extLst>
              <a:ext uri="{FF2B5EF4-FFF2-40B4-BE49-F238E27FC236}">
                <a16:creationId xmlns:a16="http://schemas.microsoft.com/office/drawing/2014/main" id="{194507D8-F22A-4534-A651-B2C90EFD1156}"/>
              </a:ext>
            </a:extLst>
          </p:cNvPr>
          <p:cNvSpPr txBox="1"/>
          <p:nvPr/>
        </p:nvSpPr>
        <p:spPr>
          <a:xfrm>
            <a:off x="5118100" y="2339178"/>
            <a:ext cx="5280144" cy="873572"/>
          </a:xfrm>
          <a:prstGeom prst="rect">
            <a:avLst/>
          </a:prstGeom>
          <a:noFill/>
        </p:spPr>
        <p:txBody>
          <a:bodyPr wrap="square" rtlCol="0">
            <a:spAutoFit/>
          </a:bodyPr>
          <a:lstStyle/>
          <a:p>
            <a:pPr marL="0" marR="0" indent="228600">
              <a:lnSpc>
                <a:spcPct val="150000"/>
              </a:lnSpc>
              <a:spcBef>
                <a:spcPts val="1200"/>
              </a:spcBef>
              <a:spcAft>
                <a:spcPts val="0"/>
              </a:spcAft>
            </a:pPr>
            <a:r>
              <a:rPr lang="en-US" b="1" dirty="0">
                <a:solidFill>
                  <a:schemeClr val="accent1">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Being able to sense how facilities support a given  </a:t>
            </a:r>
            <a:br>
              <a:rPr lang="en-US" b="1" dirty="0">
                <a:solidFill>
                  <a:schemeClr val="accent1">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br>
            <a:r>
              <a:rPr lang="en-US" b="1" dirty="0">
                <a:solidFill>
                  <a:schemeClr val="accent1">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ticket price is valuable business intelligence</a:t>
            </a:r>
            <a:endParaRPr lang="en-US" dirty="0">
              <a:solidFill>
                <a:schemeClr val="accent1">
                  <a:lumMod val="50000"/>
                </a:schemeClr>
              </a:solidFill>
              <a:effectLst/>
              <a:latin typeface="Times New Roman" panose="02020603050405020304" pitchFamily="18" charset="0"/>
              <a:ea typeface="Times New Roman" panose="02020603050405020304" pitchFamily="18" charset="0"/>
            </a:endParaRPr>
          </a:p>
        </p:txBody>
      </p:sp>
      <p:graphicFrame>
        <p:nvGraphicFramePr>
          <p:cNvPr id="12" name="Diagram 11">
            <a:extLst>
              <a:ext uri="{FF2B5EF4-FFF2-40B4-BE49-F238E27FC236}">
                <a16:creationId xmlns:a16="http://schemas.microsoft.com/office/drawing/2014/main" id="{A2BE4E26-38CB-401E-88CE-0CA5F6D3A116}"/>
              </a:ext>
            </a:extLst>
          </p:cNvPr>
          <p:cNvGraphicFramePr/>
          <p:nvPr>
            <p:extLst>
              <p:ext uri="{D42A27DB-BD31-4B8C-83A1-F6EECF244321}">
                <p14:modId xmlns:p14="http://schemas.microsoft.com/office/powerpoint/2010/main" val="3149671368"/>
              </p:ext>
            </p:extLst>
          </p:nvPr>
        </p:nvGraphicFramePr>
        <p:xfrm>
          <a:off x="5118100" y="3382746"/>
          <a:ext cx="5048250" cy="2663607"/>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sp>
        <p:nvSpPr>
          <p:cNvPr id="13" name="TextBox 12">
            <a:extLst>
              <a:ext uri="{FF2B5EF4-FFF2-40B4-BE49-F238E27FC236}">
                <a16:creationId xmlns:a16="http://schemas.microsoft.com/office/drawing/2014/main" id="{392BE7B1-61DA-4FE9-8591-C070FAEE81ED}"/>
              </a:ext>
            </a:extLst>
          </p:cNvPr>
          <p:cNvSpPr txBox="1"/>
          <p:nvPr/>
        </p:nvSpPr>
        <p:spPr>
          <a:xfrm>
            <a:off x="2273264" y="2921605"/>
            <a:ext cx="626710" cy="400110"/>
          </a:xfrm>
          <a:prstGeom prst="rect">
            <a:avLst/>
          </a:prstGeom>
          <a:noFill/>
        </p:spPr>
        <p:txBody>
          <a:bodyPr wrap="none" rtlCol="0">
            <a:spAutoFit/>
          </a:bodyPr>
          <a:lstStyle/>
          <a:p>
            <a:r>
              <a:rPr lang="en-US" sz="2000" b="1" dirty="0">
                <a:solidFill>
                  <a:srgbClr val="FFFFFF"/>
                </a:solidFill>
              </a:rPr>
              <a:t>$81</a:t>
            </a:r>
          </a:p>
        </p:txBody>
      </p:sp>
      <p:sp>
        <p:nvSpPr>
          <p:cNvPr id="14" name="TextBox 13">
            <a:extLst>
              <a:ext uri="{FF2B5EF4-FFF2-40B4-BE49-F238E27FC236}">
                <a16:creationId xmlns:a16="http://schemas.microsoft.com/office/drawing/2014/main" id="{C989F01B-82ED-43DB-B70D-EA56CFC98351}"/>
              </a:ext>
            </a:extLst>
          </p:cNvPr>
          <p:cNvSpPr txBox="1"/>
          <p:nvPr/>
        </p:nvSpPr>
        <p:spPr>
          <a:xfrm>
            <a:off x="3864099" y="4855226"/>
            <a:ext cx="635430" cy="400110"/>
          </a:xfrm>
          <a:prstGeom prst="rect">
            <a:avLst/>
          </a:prstGeom>
          <a:noFill/>
        </p:spPr>
        <p:txBody>
          <a:bodyPr wrap="none" rtlCol="0">
            <a:spAutoFit/>
          </a:bodyPr>
          <a:lstStyle/>
          <a:p>
            <a:r>
              <a:rPr lang="en-US" sz="2000" b="1" dirty="0">
                <a:solidFill>
                  <a:srgbClr val="FFFFFF"/>
                </a:solidFill>
              </a:rPr>
              <a:t>$94</a:t>
            </a:r>
          </a:p>
        </p:txBody>
      </p:sp>
    </p:spTree>
    <p:extLst>
      <p:ext uri="{BB962C8B-B14F-4D97-AF65-F5344CB8AC3E}">
        <p14:creationId xmlns:p14="http://schemas.microsoft.com/office/powerpoint/2010/main" val="41073387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{5F50224D-3CCF-407E-9A97-66AFE3E9C03C}tf56160789_win32</Template>
  <TotalTime>16364</TotalTime>
  <Words>2041</Words>
  <Application>Microsoft Office PowerPoint</Application>
  <PresentationFormat>Widescreen</PresentationFormat>
  <Paragraphs>243</Paragraphs>
  <Slides>9</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Bookman Old Style</vt:lpstr>
      <vt:lpstr>Calibri</vt:lpstr>
      <vt:lpstr>Franklin Gothic Book</vt:lpstr>
      <vt:lpstr>Symbol</vt:lpstr>
      <vt:lpstr>Times New Roman</vt:lpstr>
      <vt:lpstr>Wingdings</vt:lpstr>
      <vt:lpstr>1_RetrospectVTI</vt:lpstr>
      <vt:lpstr>Big Mountain Resort Montana</vt:lpstr>
      <vt:lpstr>Problem Identification and how can we help </vt:lpstr>
      <vt:lpstr>PowerPoint Presentation</vt:lpstr>
      <vt:lpstr>PowerPoint Presentation</vt:lpstr>
      <vt:lpstr>PowerPoint Presentation</vt:lpstr>
      <vt:lpstr>PowerPoint Presentation</vt:lpstr>
      <vt:lpstr>PowerPoint Presentation</vt:lpstr>
      <vt:lpstr>Summary and conclusion</vt:lpstr>
      <vt:lpstr>Summary and 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libi vosh</dc:creator>
  <cp:lastModifiedBy>libi vosh</cp:lastModifiedBy>
  <cp:revision>52</cp:revision>
  <cp:lastPrinted>2021-08-23T15:55:09Z</cp:lastPrinted>
  <dcterms:created xsi:type="dcterms:W3CDTF">2021-08-11T19:24:40Z</dcterms:created>
  <dcterms:modified xsi:type="dcterms:W3CDTF">2021-08-23T15:57:15Z</dcterms:modified>
</cp:coreProperties>
</file>

<file path=docProps/thumbnail.jpeg>
</file>